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65" r:id="rId6"/>
    <p:sldId id="266" r:id="rId7"/>
    <p:sldId id="267" r:id="rId8"/>
    <p:sldId id="263" r:id="rId9"/>
    <p:sldId id="261" r:id="rId10"/>
    <p:sldId id="268" r:id="rId11"/>
    <p:sldId id="260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 Geens" initials="JG" lastIdx="1" clrIdx="0">
    <p:extLst>
      <p:ext uri="{19B8F6BF-5375-455C-9EA6-DF929625EA0E}">
        <p15:presenceInfo xmlns:p15="http://schemas.microsoft.com/office/powerpoint/2012/main" userId="8d90ff9622ad99d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7" autoAdjust="0"/>
    <p:restoredTop sz="94660"/>
  </p:normalViewPr>
  <p:slideViewPr>
    <p:cSldViewPr showGuides="1">
      <p:cViewPr>
        <p:scale>
          <a:sx n="94" d="100"/>
          <a:sy n="94" d="100"/>
        </p:scale>
        <p:origin x="56" y="1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stemplicht?</c:v>
                </c:pt>
              </c:strCache>
            </c:strRef>
          </c:tx>
          <c:explosion val="25"/>
          <c:cat>
            <c:strRef>
              <c:f>Blad1!$A$2:$A$5</c:f>
              <c:strCache>
                <c:ptCount val="2"/>
                <c:pt idx="0">
                  <c:v>ja</c:v>
                </c:pt>
                <c:pt idx="1">
                  <c:v>neen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22</c:v>
                </c:pt>
                <c:pt idx="1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D4-4C8A-8F2F-9CDDC19AA8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nl-B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Reeks 1</c:v>
                </c:pt>
              </c:strCache>
            </c:strRef>
          </c:tx>
          <c:explosion val="25"/>
          <c:cat>
            <c:strRef>
              <c:f>Blad1!$A$2:$A$5</c:f>
              <c:strCache>
                <c:ptCount val="2"/>
                <c:pt idx="0">
                  <c:v>ja</c:v>
                </c:pt>
                <c:pt idx="1">
                  <c:v>neen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44</c:v>
                </c:pt>
                <c:pt idx="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11-4C71-A3EA-12CEE7F0C34B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Kolom1</c:v>
                </c:pt>
              </c:strCache>
            </c:strRef>
          </c:tx>
          <c:explosion val="25"/>
          <c:cat>
            <c:strRef>
              <c:f>Blad1!$A$2:$A$5</c:f>
              <c:strCache>
                <c:ptCount val="2"/>
                <c:pt idx="0">
                  <c:v>ja</c:v>
                </c:pt>
                <c:pt idx="1">
                  <c:v>neen</c:v>
                </c:pt>
              </c:strCache>
            </c:strRef>
          </c:cat>
          <c:val>
            <c:numRef>
              <c:f>Blad1!$C$2:$C$5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C911-4C71-A3EA-12CEE7F0C3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nl-B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ja</c:v>
                </c:pt>
              </c:strCache>
            </c:strRef>
          </c:tx>
          <c:invertIfNegative val="0"/>
          <c:cat>
            <c:strRef>
              <c:f>Blad1!$A$2:$A$5</c:f>
              <c:strCache>
                <c:ptCount val="4"/>
                <c:pt idx="0">
                  <c:v>vote?</c:v>
                </c:pt>
                <c:pt idx="1">
                  <c:v>stemplicht</c:v>
                </c:pt>
                <c:pt idx="2">
                  <c:v>2019</c:v>
                </c:pt>
                <c:pt idx="3">
                  <c:v>inspraak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44</c:v>
                </c:pt>
                <c:pt idx="1">
                  <c:v>22</c:v>
                </c:pt>
                <c:pt idx="2">
                  <c:v>44</c:v>
                </c:pt>
                <c:pt idx="3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4B-4B4D-8FC5-283ED25A401D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neen</c:v>
                </c:pt>
              </c:strCache>
            </c:strRef>
          </c:tx>
          <c:invertIfNegative val="0"/>
          <c:cat>
            <c:strRef>
              <c:f>Blad1!$A$2:$A$5</c:f>
              <c:strCache>
                <c:ptCount val="4"/>
                <c:pt idx="0">
                  <c:v>vote?</c:v>
                </c:pt>
                <c:pt idx="1">
                  <c:v>stemplicht</c:v>
                </c:pt>
                <c:pt idx="2">
                  <c:v>2019</c:v>
                </c:pt>
                <c:pt idx="3">
                  <c:v>inspraak</c:v>
                </c:pt>
              </c:strCache>
            </c:strRef>
          </c:cat>
          <c:val>
            <c:numRef>
              <c:f>Blad1!$C$2:$C$5</c:f>
              <c:numCache>
                <c:formatCode>General</c:formatCode>
                <c:ptCount val="4"/>
                <c:pt idx="0">
                  <c:v>6</c:v>
                </c:pt>
                <c:pt idx="1">
                  <c:v>28</c:v>
                </c:pt>
                <c:pt idx="2">
                  <c:v>6</c:v>
                </c:pt>
                <c:pt idx="3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F4B-4B4D-8FC5-283ED25A40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92025344"/>
        <c:axId val="192026880"/>
        <c:axId val="0"/>
      </c:bar3DChart>
      <c:catAx>
        <c:axId val="1920253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92026880"/>
        <c:crosses val="autoZero"/>
        <c:auto val="1"/>
        <c:lblAlgn val="ctr"/>
        <c:lblOffset val="100"/>
        <c:noMultiLvlLbl val="0"/>
      </c:catAx>
      <c:valAx>
        <c:axId val="19202688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9202534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nl-B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1"/>
          <c:order val="0"/>
          <c:tx>
            <c:strRef>
              <c:f>Blad1!$C$1</c:f>
              <c:strCache>
                <c:ptCount val="1"/>
                <c:pt idx="0">
                  <c:v>Kolom1</c:v>
                </c:pt>
              </c:strCache>
            </c:strRef>
          </c:tx>
          <c:explosion val="25"/>
          <c:cat>
            <c:strRef>
              <c:f>Blad1!$A$2:$A$5</c:f>
              <c:strCache>
                <c:ptCount val="2"/>
                <c:pt idx="0">
                  <c:v>ja</c:v>
                </c:pt>
                <c:pt idx="1">
                  <c:v>neen</c:v>
                </c:pt>
              </c:strCache>
            </c:strRef>
          </c:cat>
          <c:val>
            <c:numRef>
              <c:f>Blad1!$C$2:$C$5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C911-4C71-A3EA-12CEE7F0C3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nl-BE"/>
    </a:p>
  </c:txPr>
  <c:externalData r:id="rId1">
    <c:autoUpdate val="0"/>
  </c:externalData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5-12T17:02:20.911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3661-E1FE-49CA-8DFE-1152C82CF7FE}" type="datetimeFigureOut">
              <a:rPr lang="nl-BE" smtClean="0"/>
              <a:t>12/05/2019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D65573B-982C-4C15-83E1-3CF2B283F961}" type="slidenum">
              <a:rPr lang="nl-BE" smtClean="0"/>
              <a:t>‹nr.›</a:t>
            </a:fld>
            <a:endParaRPr lang="nl-BE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3661-E1FE-49CA-8DFE-1152C82CF7FE}" type="datetimeFigureOut">
              <a:rPr lang="nl-BE" smtClean="0"/>
              <a:t>12/05/2019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573B-982C-4C15-83E1-3CF2B283F961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3661-E1FE-49CA-8DFE-1152C82CF7FE}" type="datetimeFigureOut">
              <a:rPr lang="nl-BE" smtClean="0"/>
              <a:t>12/05/2019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573B-982C-4C15-83E1-3CF2B283F961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3661-E1FE-49CA-8DFE-1152C82CF7FE}" type="datetimeFigureOut">
              <a:rPr lang="nl-BE" smtClean="0"/>
              <a:t>12/05/2019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573B-982C-4C15-83E1-3CF2B283F961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3661-E1FE-49CA-8DFE-1152C82CF7FE}" type="datetimeFigureOut">
              <a:rPr lang="nl-BE" smtClean="0"/>
              <a:t>12/05/2019</a:t>
            </a:fld>
            <a:endParaRPr lang="nl-BE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573B-982C-4C15-83E1-3CF2B283F961}" type="slidenum">
              <a:rPr lang="nl-BE" smtClean="0"/>
              <a:t>‹nr.›</a:t>
            </a:fld>
            <a:endParaRPr lang="nl-B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3661-E1FE-49CA-8DFE-1152C82CF7FE}" type="datetimeFigureOut">
              <a:rPr lang="nl-BE" smtClean="0"/>
              <a:t>12/05/2019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573B-982C-4C15-83E1-3CF2B283F961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3661-E1FE-49CA-8DFE-1152C82CF7FE}" type="datetimeFigureOut">
              <a:rPr lang="nl-BE" smtClean="0"/>
              <a:t>12/05/2019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573B-982C-4C15-83E1-3CF2B283F961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3661-E1FE-49CA-8DFE-1152C82CF7FE}" type="datetimeFigureOut">
              <a:rPr lang="nl-BE" smtClean="0"/>
              <a:t>12/05/2019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573B-982C-4C15-83E1-3CF2B283F961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3661-E1FE-49CA-8DFE-1152C82CF7FE}" type="datetimeFigureOut">
              <a:rPr lang="nl-BE" smtClean="0"/>
              <a:t>12/05/2019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573B-982C-4C15-83E1-3CF2B283F961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3661-E1FE-49CA-8DFE-1152C82CF7FE}" type="datetimeFigureOut">
              <a:rPr lang="nl-BE" smtClean="0"/>
              <a:t>12/05/2019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573B-982C-4C15-83E1-3CF2B283F961}" type="slidenum">
              <a:rPr lang="nl-BE" smtClean="0"/>
              <a:t>‹nr.›</a:t>
            </a:fld>
            <a:endParaRPr lang="nl-BE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3661-E1FE-49CA-8DFE-1152C82CF7FE}" type="datetimeFigureOut">
              <a:rPr lang="nl-BE" smtClean="0"/>
              <a:t>12/05/2019</a:t>
            </a:fld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573B-982C-4C15-83E1-3CF2B283F961}" type="slidenum">
              <a:rPr lang="nl-BE" smtClean="0"/>
              <a:t>‹nr.›</a:t>
            </a:fld>
            <a:endParaRPr lang="nl-BE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D983661-E1FE-49CA-8DFE-1152C82CF7FE}" type="datetimeFigureOut">
              <a:rPr lang="nl-BE" smtClean="0"/>
              <a:t>12/05/2019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D65573B-982C-4C15-83E1-3CF2B283F961}" type="slidenum">
              <a:rPr lang="nl-BE" smtClean="0"/>
              <a:t>‹nr.›</a:t>
            </a:fld>
            <a:endParaRPr lang="nl-BE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comments" Target="../comments/commen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www.google.com/url?sa=i&amp;rct=j&amp;q=&amp;esrc=s&amp;source=images&amp;cd=&amp;cad=rja&amp;uact=8&amp;ved=2ahUKEwi47Ljog5biAhWSzqQKHca9BjYQjRx6BAgBEAU&amp;url=https%3A%2F%2Fwww.nemokennislink.nl%2Fpublicaties%2Fsatelliet-brengt-luchtvervuiling-in-kaart%2F&amp;psig=AOvVaw3uKo8KVqmXqYlORBWx_NFe&amp;ust=1557751632587109" TargetMode="Externa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google.com/url?sa=i&amp;rct=j&amp;q=&amp;esrc=s&amp;source=images&amp;cd=&amp;cad=rja&amp;uact=8&amp;ved=2ahUKEwiI1vzjgpbiAhWRCewKHQeyBkgQjRx6BAgBEAU&amp;url=http%3A%2F%2Fkaartbelgie.net%2Fprovincies-in-belgie%2F&amp;psig=AOvVaw0dpwQNHvVxyFbSdzE4uzHB&amp;ust=1557751431624046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openxmlformats.org/officeDocument/2006/relationships/hyperlink" Target="https://www.google.com/url?sa=i&amp;rct=j&amp;q=&amp;esrc=s&amp;source=images&amp;cd=&amp;cad=rja&amp;uact=8&amp;ved=2ahUKEwjvhIj9hZbiAhWM26QKHY-BAIMQjRx6BAgBEAU&amp;url=https%3A%2F%2Fwww.mijntenttrailer.nl%2Fvakantie%2Fwat-wordt-jou-kampeerbestemming%2F&amp;psig=AOvVaw3WN_0mXF9gQ6a9ca0SISZV&amp;ust=1557752329847512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de-DE" dirty="0"/>
              <a:t>Fühlst du dich immer noch in der Politik vertreten?</a:t>
            </a:r>
          </a:p>
          <a:p>
            <a:r>
              <a:rPr lang="de-DE" dirty="0"/>
              <a:t>Wie geht es unserer westlichen Demokratie?</a:t>
            </a:r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err="1"/>
              <a:t>Sonntag</a:t>
            </a:r>
            <a:r>
              <a:rPr lang="nl-BE" dirty="0"/>
              <a:t> 26 </a:t>
            </a:r>
            <a:r>
              <a:rPr lang="nl-BE" dirty="0" err="1"/>
              <a:t>mai</a:t>
            </a:r>
            <a:r>
              <a:rPr lang="nl-BE" dirty="0"/>
              <a:t>: WAHL in </a:t>
            </a:r>
            <a:r>
              <a:rPr lang="nl-BE" dirty="0" err="1"/>
              <a:t>Belgien</a:t>
            </a:r>
            <a:endParaRPr lang="nl-BE" dirty="0"/>
          </a:p>
        </p:txBody>
      </p:sp>
      <p:pic>
        <p:nvPicPr>
          <p:cNvPr id="1026" name="Picture 2" descr="C:\Users\geens\Desktop\VOTE_logo_print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2164" y="206797"/>
            <a:ext cx="1674291" cy="1674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>
            <a:extLst>
              <a:ext uri="{FF2B5EF4-FFF2-40B4-BE49-F238E27FC236}">
                <a16:creationId xmlns:a16="http://schemas.microsoft.com/office/drawing/2014/main" id="{EFC9B2E9-93E2-4AD6-90FC-DD0844EB48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344" y="383902"/>
            <a:ext cx="2131196" cy="954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Afbeelding 5" descr="C:\Users\User\AppData\Local\Microsoft\Windows\INetCache\IE\OU658OEJ\Logo.png">
            <a:extLst>
              <a:ext uri="{FF2B5EF4-FFF2-40B4-BE49-F238E27FC236}">
                <a16:creationId xmlns:a16="http://schemas.microsoft.com/office/drawing/2014/main" id="{C22688A1-A23B-4549-B36F-9BAF50F80EC1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5661248"/>
            <a:ext cx="3076575" cy="819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53045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6C51B3-723C-4D85-B57A-049932607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/>
              <a:t>Berichte </a:t>
            </a:r>
            <a:r>
              <a:rPr lang="nl-BE" dirty="0" err="1"/>
              <a:t>aus</a:t>
            </a:r>
            <a:r>
              <a:rPr lang="nl-BE" dirty="0"/>
              <a:t> den SBF-Workshops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B71B0A7-8E7B-462F-ABF1-18D5E6DDDC5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De democratie moeten we beter doen werken 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D8AE3E0-25FE-4CC2-A28B-729BAFC855B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BE" dirty="0"/>
              <a:t>Inkomensongelijkheid en tewerkstelling</a:t>
            </a:r>
          </a:p>
          <a:p>
            <a:r>
              <a:rPr lang="nl-BE" dirty="0"/>
              <a:t>Minderheden eisen hun plek </a:t>
            </a:r>
          </a:p>
          <a:p>
            <a:r>
              <a:rPr lang="nl-BE" dirty="0"/>
              <a:t>Migratieproblematiek</a:t>
            </a:r>
          </a:p>
          <a:p>
            <a:r>
              <a:rPr lang="nl-BE" dirty="0"/>
              <a:t>Vervuiling &amp; Klimaatwijziging</a:t>
            </a:r>
          </a:p>
          <a:p>
            <a:r>
              <a:rPr lang="nl-BE" dirty="0"/>
              <a:t>Nood aan betere communicatie van politiek naar de burger</a:t>
            </a:r>
          </a:p>
          <a:p>
            <a:endParaRPr lang="nl-BE" dirty="0"/>
          </a:p>
          <a:p>
            <a:r>
              <a:rPr lang="nl-BE" dirty="0"/>
              <a:t>De risicomaatschappij: politici hebben geen antwoord en dan volgt de populistische reactie…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D33F5F8E-B2EF-42BC-87CC-F21EF8E08C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BE" dirty="0"/>
              <a:t>Het antwoord is burgerparticipatie!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C40703E8-DE32-4584-BD07-66C750BAA4C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BE" dirty="0"/>
              <a:t>Veel meer burgers echt betrekken</a:t>
            </a:r>
          </a:p>
          <a:p>
            <a:r>
              <a:rPr lang="nl-BE" dirty="0"/>
              <a:t>Deelname aan het beleid stimuleren door inspraak te voorzien, inkijkrecht en openbaarheid van bestuur</a:t>
            </a:r>
          </a:p>
          <a:p>
            <a:r>
              <a:rPr lang="nl-BE" dirty="0"/>
              <a:t>We moeten de burgers, ook experten en het middenveld bij het beleid betrekken</a:t>
            </a:r>
          </a:p>
          <a:p>
            <a:r>
              <a:rPr lang="nl-BE" dirty="0"/>
              <a:t>Daartoe is moed en eerlijkheid nodig!</a:t>
            </a:r>
          </a:p>
          <a:p>
            <a:r>
              <a:rPr lang="nl-BE" dirty="0"/>
              <a:t>Dat doen populisten niet, eens verkozen sluiten ze hekkens rond zichzelf…</a:t>
            </a:r>
          </a:p>
        </p:txBody>
      </p:sp>
    </p:spTree>
    <p:extLst>
      <p:ext uri="{BB962C8B-B14F-4D97-AF65-F5344CB8AC3E}">
        <p14:creationId xmlns:p14="http://schemas.microsoft.com/office/powerpoint/2010/main" val="20089653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Ein sehr ernstes Problem: Luftverschmutzung</a:t>
            </a:r>
            <a:endParaRPr lang="nl-BE" dirty="0"/>
          </a:p>
        </p:txBody>
      </p:sp>
      <p:pic>
        <p:nvPicPr>
          <p:cNvPr id="3074" name="Picture 2" descr="Afbeeldingsresultaat voor landkaart van belgië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844824"/>
            <a:ext cx="6143625" cy="4543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31060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4C4C04-B812-49BC-AE23-386CCA56A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/>
              <a:t>De politici leggen de lat niet hoog genoeg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C2BEF0E-EDEC-4725-84B0-F4A004C763A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Wat dan doen?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1FF2CBB-538F-409C-913A-6AD15EEFD09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BE" dirty="0"/>
              <a:t>Ondernemers, burgers, actiegroepen moeten gehoord worden: dat kan via:</a:t>
            </a:r>
          </a:p>
          <a:p>
            <a:r>
              <a:rPr lang="nl-BE" dirty="0"/>
              <a:t>Inspraakgroepen of “werkbanken”</a:t>
            </a:r>
          </a:p>
          <a:p>
            <a:r>
              <a:rPr lang="nl-BE" dirty="0"/>
              <a:t>Individuele burgers, eventueel geloot, </a:t>
            </a:r>
            <a:r>
              <a:rPr lang="nl-BE" dirty="0" err="1"/>
              <a:t>samenzetten</a:t>
            </a:r>
            <a:r>
              <a:rPr lang="nl-BE" dirty="0"/>
              <a:t> met verkozenen.</a:t>
            </a:r>
          </a:p>
          <a:p>
            <a:r>
              <a:rPr lang="nl-BE" dirty="0"/>
              <a:t>Het referendum is ook een valabel instrument</a:t>
            </a:r>
          </a:p>
          <a:p>
            <a:endParaRPr lang="nl-BE" dirty="0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AFE87113-898A-4E5E-842F-936D6BB316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BE" dirty="0"/>
              <a:t>Pas op voor de </a:t>
            </a:r>
            <a:r>
              <a:rPr lang="nl-BE" dirty="0" err="1"/>
              <a:t>social</a:t>
            </a:r>
            <a:r>
              <a:rPr lang="nl-BE" dirty="0"/>
              <a:t> media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F75AB3B-5593-4A03-9A56-BD19A7880B2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BE" dirty="0"/>
              <a:t>Er zijn zeker plussen, maar de minnen slaan door.</a:t>
            </a:r>
          </a:p>
          <a:p>
            <a:r>
              <a:rPr lang="nl-BE" dirty="0"/>
              <a:t>Het anonieme karakter leidt tot veel fake </a:t>
            </a:r>
            <a:r>
              <a:rPr lang="nl-BE" dirty="0" err="1"/>
              <a:t>news</a:t>
            </a:r>
            <a:r>
              <a:rPr lang="nl-BE" dirty="0"/>
              <a:t> en haatberichten.</a:t>
            </a:r>
          </a:p>
          <a:p>
            <a:r>
              <a:rPr lang="nl-BE" dirty="0"/>
              <a:t>Het simplisme van twitter …is pure aandachttrekkerij…</a:t>
            </a:r>
          </a:p>
          <a:p>
            <a:r>
              <a:rPr lang="nl-BE" dirty="0"/>
              <a:t>De vele kleine </a:t>
            </a:r>
            <a:r>
              <a:rPr lang="nl-BE" dirty="0" err="1"/>
              <a:t>Trumps</a:t>
            </a:r>
            <a:r>
              <a:rPr lang="nl-BE" dirty="0"/>
              <a:t>…</a:t>
            </a:r>
          </a:p>
          <a:p>
            <a:r>
              <a:rPr lang="nl-BE" dirty="0"/>
              <a:t>vaak is er het saboteren van de dialoog en veel narcisme mee gemoeid.</a:t>
            </a:r>
          </a:p>
        </p:txBody>
      </p:sp>
    </p:spTree>
    <p:extLst>
      <p:ext uri="{BB962C8B-B14F-4D97-AF65-F5344CB8AC3E}">
        <p14:creationId xmlns:p14="http://schemas.microsoft.com/office/powerpoint/2010/main" val="28924085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7EC974-5DFC-4852-A68E-55D025742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/>
              <a:t>Er speelt een verschil in generaties, oud versus jong…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8FBA3EE-F2B5-4039-A6AD-4FF3519A99F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De ouderen: 40 en meer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52A8EAB-8C91-4C2D-A4DA-30AA16428F5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BE" dirty="0"/>
              <a:t>Er is een electoraal overwicht van ouderen</a:t>
            </a:r>
          </a:p>
          <a:p>
            <a:r>
              <a:rPr lang="nl-BE" dirty="0"/>
              <a:t>40+ers hebben het voor het zeggen in het stemlokaal</a:t>
            </a:r>
          </a:p>
          <a:p>
            <a:r>
              <a:rPr lang="nl-BE" dirty="0"/>
              <a:t>En ook elders: denk aan Nigel </a:t>
            </a:r>
            <a:r>
              <a:rPr lang="nl-BE" dirty="0" err="1"/>
              <a:t>Farage</a:t>
            </a:r>
            <a:r>
              <a:rPr lang="nl-BE" dirty="0"/>
              <a:t>, een 55-er die de hele </a:t>
            </a:r>
            <a:r>
              <a:rPr lang="nl-BE" dirty="0" err="1"/>
              <a:t>Brexit</a:t>
            </a:r>
            <a:r>
              <a:rPr lang="nl-BE" dirty="0"/>
              <a:t> op gang bracht</a:t>
            </a:r>
          </a:p>
          <a:p>
            <a:endParaRPr lang="nl-BE" dirty="0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29C90B6-6839-4EA0-9175-BFAC73F5A2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BE" dirty="0"/>
              <a:t>De jongeren: zij geloven nu minder in de democratie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555063C1-48C3-4BA5-94E0-F735BF68871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nl-BE" dirty="0"/>
              <a:t>Zij zoeken een andere vorm van democratie, met echte betrokkenheid</a:t>
            </a:r>
          </a:p>
          <a:p>
            <a:r>
              <a:rPr lang="nl-BE" dirty="0"/>
              <a:t>Velen geloven in een autoritair regime…</a:t>
            </a:r>
          </a:p>
          <a:p>
            <a:r>
              <a:rPr lang="nl-BE" dirty="0"/>
              <a:t>Het zal nog even zo doorgaan: dus, wij moeten blijven ijveren</a:t>
            </a:r>
          </a:p>
        </p:txBody>
      </p:sp>
    </p:spTree>
    <p:extLst>
      <p:ext uri="{BB962C8B-B14F-4D97-AF65-F5344CB8AC3E}">
        <p14:creationId xmlns:p14="http://schemas.microsoft.com/office/powerpoint/2010/main" val="39079311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8B6AEB-66AF-4A2A-B4D4-74853E8AA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De opdracht?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9F0CA6B-B813-4617-9B60-E0FE52FBE2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Het zal nog even zo doorgaan – het populisme neemt toe … hoelang?</a:t>
            </a:r>
          </a:p>
          <a:p>
            <a:r>
              <a:rPr lang="nl-BE" dirty="0"/>
              <a:t>Het is aan ons om erover na te denken en om er iets aan te doen,</a:t>
            </a:r>
          </a:p>
          <a:p>
            <a:r>
              <a:rPr lang="nl-BE" dirty="0"/>
              <a:t>Door te blijven </a:t>
            </a:r>
            <a:r>
              <a:rPr lang="nl-BE" dirty="0" err="1"/>
              <a:t>ijverenvoor</a:t>
            </a:r>
            <a:r>
              <a:rPr lang="nl-BE" dirty="0"/>
              <a:t> een meer samenwerkende en daardoor veel beter werkende democratie.</a:t>
            </a:r>
          </a:p>
        </p:txBody>
      </p:sp>
    </p:spTree>
    <p:extLst>
      <p:ext uri="{BB962C8B-B14F-4D97-AF65-F5344CB8AC3E}">
        <p14:creationId xmlns:p14="http://schemas.microsoft.com/office/powerpoint/2010/main" val="3539576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err="1"/>
              <a:t>Belgien</a:t>
            </a:r>
            <a:r>
              <a:rPr lang="nl-BE" dirty="0"/>
              <a:t> in der EU: een ingewikkeld land mét stemplicht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Am 14.10.2018: Es fanden Kommunal- und Provinzwahlen statt.</a:t>
            </a:r>
          </a:p>
          <a:p>
            <a:pPr marL="0" indent="0">
              <a:buNone/>
            </a:pPr>
            <a:r>
              <a:rPr lang="de-DE" dirty="0"/>
              <a:t>Am 26. Mai 2019 werden wir die Abgeordneten wählen für:   </a:t>
            </a:r>
          </a:p>
          <a:p>
            <a:pPr marL="0" indent="0">
              <a:buNone/>
            </a:pPr>
            <a:r>
              <a:rPr lang="de-DE" dirty="0"/>
              <a:t>        </a:t>
            </a:r>
          </a:p>
          <a:p>
            <a:pPr marL="0" indent="0">
              <a:buNone/>
            </a:pPr>
            <a:r>
              <a:rPr lang="de-DE" dirty="0"/>
              <a:t>         - Das Bundesparlament</a:t>
            </a:r>
          </a:p>
          <a:p>
            <a:pPr marL="0" indent="0">
              <a:buNone/>
            </a:pPr>
            <a:r>
              <a:rPr lang="de-DE" dirty="0"/>
              <a:t>         - Flämisch, Wallonisch und Brüssel </a:t>
            </a:r>
          </a:p>
          <a:p>
            <a:pPr marL="0" indent="0">
              <a:buNone/>
            </a:pPr>
            <a:r>
              <a:rPr lang="de-DE" dirty="0"/>
              <a:t>           Parlament</a:t>
            </a:r>
          </a:p>
          <a:p>
            <a:pPr marL="0" indent="0">
              <a:buNone/>
            </a:pPr>
            <a:r>
              <a:rPr lang="de-DE" dirty="0"/>
              <a:t>         - das Europäische Parlament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108393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Een klein land in de EU</a:t>
            </a:r>
          </a:p>
        </p:txBody>
      </p:sp>
      <p:pic>
        <p:nvPicPr>
          <p:cNvPr id="2050" name="Picture 2" descr="Gerelateerde afbeeldi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2857500" cy="2409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Gerelateerde afbeeldin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524672"/>
            <a:ext cx="5867400" cy="5495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959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Mechelen, </a:t>
            </a:r>
            <a:r>
              <a:rPr lang="nl-BE" dirty="0" err="1"/>
              <a:t>Belgien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/>
              <a:t>Aktuelle</a:t>
            </a:r>
            <a:r>
              <a:rPr lang="nl-BE" dirty="0"/>
              <a:t> </a:t>
            </a:r>
            <a:r>
              <a:rPr lang="nl-BE" dirty="0" err="1"/>
              <a:t>Situation</a:t>
            </a:r>
            <a:r>
              <a:rPr lang="nl-BE" dirty="0"/>
              <a:t> </a:t>
            </a:r>
            <a:r>
              <a:rPr lang="nl-BE" dirty="0" err="1"/>
              <a:t>zum</a:t>
            </a:r>
            <a:r>
              <a:rPr lang="nl-BE" dirty="0"/>
              <a:t> Thema </a:t>
            </a:r>
            <a:r>
              <a:rPr lang="nl-BE" dirty="0" err="1"/>
              <a:t>Wahl</a:t>
            </a:r>
            <a:r>
              <a:rPr lang="nl-BE" dirty="0"/>
              <a:t>:</a:t>
            </a:r>
          </a:p>
          <a:p>
            <a:pPr marL="114300" indent="0">
              <a:buNone/>
            </a:pPr>
            <a:r>
              <a:rPr lang="nl-BE" dirty="0"/>
              <a:t>   1. Na de gemeenteraadsverkiezingen: de uitslag</a:t>
            </a:r>
          </a:p>
          <a:p>
            <a:pPr marL="114300" indent="0">
              <a:buNone/>
            </a:pPr>
            <a:endParaRPr lang="nl-BE" dirty="0"/>
          </a:p>
          <a:p>
            <a:pPr marL="114300" indent="0">
              <a:buNone/>
            </a:pPr>
            <a:endParaRPr lang="nl-BE" dirty="0"/>
          </a:p>
          <a:p>
            <a:pPr marL="114300" indent="0">
              <a:buNone/>
            </a:pPr>
            <a:r>
              <a:rPr lang="nl-BE" dirty="0"/>
              <a:t>   2. Vooruitzichten naar de verkiezingen van mei 2019</a:t>
            </a:r>
          </a:p>
        </p:txBody>
      </p:sp>
    </p:spTree>
    <p:extLst>
      <p:ext uri="{BB962C8B-B14F-4D97-AF65-F5344CB8AC3E}">
        <p14:creationId xmlns:p14="http://schemas.microsoft.com/office/powerpoint/2010/main" val="2600245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1143000"/>
          </a:xfrm>
        </p:spPr>
        <p:txBody>
          <a:bodyPr>
            <a:noAutofit/>
          </a:bodyPr>
          <a:lstStyle/>
          <a:p>
            <a:r>
              <a:rPr lang="de-DE" sz="2800" dirty="0"/>
              <a:t>Welche Wünsche möchten Sie einem neuen Mitglied des Europäischen Parlaments übermitteln?</a:t>
            </a:r>
            <a:endParaRPr lang="nl-BE" sz="2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8229600" cy="4569371"/>
          </a:xfrm>
        </p:spPr>
        <p:txBody>
          <a:bodyPr>
            <a:noAutofit/>
          </a:bodyPr>
          <a:lstStyle/>
          <a:p>
            <a:r>
              <a:rPr lang="de-DE" sz="1800" dirty="0"/>
              <a:t>Ich möchte, dass Sie sich zu einer soliden Bildungs- und Beschäftigungspolitik in der gesamten EU verpflichten (7X).</a:t>
            </a:r>
          </a:p>
          <a:p>
            <a:r>
              <a:rPr lang="de-DE" sz="1800" dirty="0"/>
              <a:t>Du musst helfen, das Migrationsproblem menschlich und gut zu lösen (6X).</a:t>
            </a:r>
          </a:p>
          <a:p>
            <a:r>
              <a:rPr lang="de-DE" sz="1800" dirty="0"/>
              <a:t>Ich möchte, dass Sie dazu beitragen, ein Gleichgewicht zwischen Wirtschaft und Umwelt herzustellen.</a:t>
            </a:r>
          </a:p>
          <a:p>
            <a:r>
              <a:rPr lang="de-DE" sz="1800" dirty="0"/>
              <a:t>Tragen Sie dazu bei, fundierte Entscheidungen zum Nutzen aller EU-Bürger zu treffen.</a:t>
            </a:r>
          </a:p>
          <a:p>
            <a:r>
              <a:rPr lang="de-DE" sz="1800" dirty="0"/>
              <a:t>Beitrag zur Verbesserung der Kommunikation von der Politik zum Bürger (3X).</a:t>
            </a:r>
          </a:p>
          <a:p>
            <a:r>
              <a:rPr lang="de-DE" sz="1800" dirty="0"/>
              <a:t>Ich möchte, dass Sie sich verpflichten, europäische Maßnahmen für mehr grüne Energie (4X) zu unterstützen.</a:t>
            </a:r>
          </a:p>
          <a:p>
            <a:pPr marL="114300" indent="0">
              <a:buNone/>
            </a:pPr>
            <a:r>
              <a:rPr lang="de-DE" sz="1800" dirty="0"/>
              <a:t> ° Engagieren Sie sich für die Bedürfnisse Ihres Landes und denken Sie     </a:t>
            </a:r>
          </a:p>
          <a:p>
            <a:pPr marL="114300" indent="0">
              <a:buNone/>
            </a:pPr>
            <a:r>
              <a:rPr lang="de-DE" sz="1800" dirty="0"/>
              <a:t>    über die Region nach, die Sie vertreten.</a:t>
            </a:r>
          </a:p>
          <a:p>
            <a:r>
              <a:rPr lang="de-DE" sz="1800" dirty="0"/>
              <a:t>Sprich mit deinen Leuten und stelle sicher, dass sie dich weiterhin erreichen können.</a:t>
            </a:r>
          </a:p>
          <a:p>
            <a:r>
              <a:rPr lang="de-DE" sz="1800" dirty="0"/>
              <a:t>Ich wünsche dir Mut und Ehrlichkeit.</a:t>
            </a:r>
          </a:p>
          <a:p>
            <a:endParaRPr lang="de-DE" sz="1400" dirty="0"/>
          </a:p>
          <a:p>
            <a:r>
              <a:rPr lang="de-DE" sz="1400" dirty="0"/>
              <a:t>.</a:t>
            </a:r>
            <a:endParaRPr lang="nl-BE" sz="1400" dirty="0"/>
          </a:p>
        </p:txBody>
      </p:sp>
    </p:spTree>
    <p:extLst>
      <p:ext uri="{BB962C8B-B14F-4D97-AF65-F5344CB8AC3E}">
        <p14:creationId xmlns:p14="http://schemas.microsoft.com/office/powerpoint/2010/main" val="2185057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/>
              <a:t>Mechelen, 14.09.2018: das </a:t>
            </a:r>
            <a:r>
              <a:rPr lang="nl-BE" dirty="0" err="1"/>
              <a:t>Resultat</a:t>
            </a:r>
            <a:r>
              <a:rPr lang="nl-BE" dirty="0"/>
              <a:t> der </a:t>
            </a:r>
            <a:r>
              <a:rPr lang="nl-BE" dirty="0" err="1"/>
              <a:t>Gemeinderatswahl</a:t>
            </a:r>
            <a:endParaRPr lang="nl-BE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556792"/>
            <a:ext cx="7599018" cy="3338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1449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Die traditionellen Zentrumsparteien verlieren: Warum?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/>
              <a:t>Wahlen sind notwendig, sie sind leicht zugänglich, jeder kann teilnehmen, es ist der beste Weg, von der alten zu einer neuen Machtmannschaft zu gelangen....</a:t>
            </a:r>
          </a:p>
          <a:p>
            <a:r>
              <a:rPr lang="de-DE" dirty="0"/>
              <a:t>Aber es sind "nur" Wahlen: Danach müssen die an die Macht kommenden Parteien tatsächlich regierungsfähig sein, Und sie tun dies am besten, indem sie die Bürger viel stärker in diese Politik einbeziehen! </a:t>
            </a:r>
          </a:p>
          <a:p>
            <a:r>
              <a:rPr lang="de-DE" dirty="0"/>
              <a:t>Wer gewählt wird, muss die Teilnahme an der Politik wirklich fördern: durch Partizipationsmomente, Offenheit der Regierung, Befragungen, usw.</a:t>
            </a:r>
          </a:p>
          <a:p>
            <a:r>
              <a:rPr lang="de-DE" dirty="0"/>
              <a:t> denn "Demokratie ist viel mehr als nur die Wahlurne!!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168109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26128" y="1556792"/>
            <a:ext cx="4040188" cy="805408"/>
          </a:xfrm>
        </p:spPr>
        <p:txBody>
          <a:bodyPr>
            <a:normAutofit fontScale="77500" lnSpcReduction="20000"/>
          </a:bodyPr>
          <a:lstStyle/>
          <a:p>
            <a:endParaRPr lang="de-DE" b="0" dirty="0"/>
          </a:p>
          <a:p>
            <a:r>
              <a:rPr lang="nl-BE" dirty="0" err="1"/>
              <a:t>Sollte</a:t>
            </a:r>
            <a:r>
              <a:rPr lang="nl-BE" dirty="0"/>
              <a:t> die </a:t>
            </a:r>
            <a:r>
              <a:rPr lang="nl-BE" dirty="0" err="1"/>
              <a:t>Wahlpflicht</a:t>
            </a:r>
            <a:r>
              <a:rPr lang="nl-BE" dirty="0"/>
              <a:t> </a:t>
            </a:r>
            <a:r>
              <a:rPr lang="nl-BE" dirty="0" err="1"/>
              <a:t>behalten</a:t>
            </a:r>
            <a:r>
              <a:rPr lang="nl-BE" dirty="0"/>
              <a:t> </a:t>
            </a:r>
            <a:r>
              <a:rPr lang="nl-BE" dirty="0" err="1"/>
              <a:t>bleiben</a:t>
            </a:r>
            <a:r>
              <a:rPr lang="nl-BE" dirty="0"/>
              <a:t>?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b="0" dirty="0"/>
              <a:t>Gibt es 2019 flämische, föderale und europäische Wahlen?</a:t>
            </a:r>
            <a:endParaRPr lang="nl-BE" dirty="0"/>
          </a:p>
        </p:txBody>
      </p:sp>
      <p:graphicFrame>
        <p:nvGraphicFramePr>
          <p:cNvPr id="7" name="Tijdelijke aanduiding voor inhoud 6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198863901"/>
              </p:ext>
            </p:extLst>
          </p:nvPr>
        </p:nvGraphicFramePr>
        <p:xfrm>
          <a:off x="301625" y="2471738"/>
          <a:ext cx="4041775" cy="3817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Tijdelijke aanduiding voor inhoud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729293260"/>
              </p:ext>
            </p:extLst>
          </p:nvPr>
        </p:nvGraphicFramePr>
        <p:xfrm>
          <a:off x="4800600" y="2471738"/>
          <a:ext cx="4038600" cy="3821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200" dirty="0"/>
              <a:t>Aktuelle Umfrage unter 50 durchschnittlichen Wählern</a:t>
            </a:r>
            <a:endParaRPr lang="nl-BE" sz="2200" dirty="0"/>
          </a:p>
        </p:txBody>
      </p:sp>
    </p:spTree>
    <p:extLst>
      <p:ext uri="{BB962C8B-B14F-4D97-AF65-F5344CB8AC3E}">
        <p14:creationId xmlns:p14="http://schemas.microsoft.com/office/powerpoint/2010/main" val="716034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de-DE" dirty="0"/>
            </a:br>
            <a:r>
              <a:rPr lang="de-DE" sz="2700" dirty="0"/>
              <a:t>Gespräche und Umfragen unter </a:t>
            </a:r>
            <a:r>
              <a:rPr lang="de-DE" sz="2700"/>
              <a:t>266 Bürgern</a:t>
            </a:r>
            <a:br>
              <a:rPr lang="de-DE" dirty="0"/>
            </a:br>
            <a:endParaRPr lang="nl-BE" dirty="0"/>
          </a:p>
        </p:txBody>
      </p:sp>
      <p:graphicFrame>
        <p:nvGraphicFramePr>
          <p:cNvPr id="8" name="Tijdelijke aanduiding voor inhoud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82447039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Tijdelijke aanduiding voor inhoud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8173261"/>
              </p:ext>
            </p:extLst>
          </p:nvPr>
        </p:nvGraphicFramePr>
        <p:xfrm flipV="1">
          <a:off x="4800600" y="6292849"/>
          <a:ext cx="1427584" cy="45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474417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ker">
  <a:themeElements>
    <a:clrScheme name="Apotheker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ker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ker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420</TotalTime>
  <Words>759</Words>
  <Application>Microsoft Office PowerPoint</Application>
  <PresentationFormat>Diavoorstelling (4:3)</PresentationFormat>
  <Paragraphs>83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8" baseType="lpstr">
      <vt:lpstr>Arial</vt:lpstr>
      <vt:lpstr>Book Antiqua</vt:lpstr>
      <vt:lpstr>Century Gothic</vt:lpstr>
      <vt:lpstr>Apotheker</vt:lpstr>
      <vt:lpstr>Sonntag 26 mai: WAHL in Belgien</vt:lpstr>
      <vt:lpstr>Belgien in der EU: een ingewikkeld land mét stemplicht</vt:lpstr>
      <vt:lpstr>Een klein land in de EU</vt:lpstr>
      <vt:lpstr>Mechelen, Belgien</vt:lpstr>
      <vt:lpstr>Welche Wünsche möchten Sie einem neuen Mitglied des Europäischen Parlaments übermitteln?</vt:lpstr>
      <vt:lpstr>Mechelen, 14.09.2018: das Resultat der Gemeinderatswahl</vt:lpstr>
      <vt:lpstr>Die traditionellen Zentrumsparteien verlieren: Warum?</vt:lpstr>
      <vt:lpstr>Aktuelle Umfrage unter 50 durchschnittlichen Wählern</vt:lpstr>
      <vt:lpstr> Gespräche und Umfragen unter 266 Bürgern </vt:lpstr>
      <vt:lpstr>Berichte aus den SBF-Workshops</vt:lpstr>
      <vt:lpstr>Ein sehr ernstes Problem: Luftverschmutzung</vt:lpstr>
      <vt:lpstr>De politici leggen de lat niet hoog genoeg</vt:lpstr>
      <vt:lpstr>Er speelt een verschil in generaties, oud versus jong…</vt:lpstr>
      <vt:lpstr>De opdracht?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Sonntag 26 mai: WAHL in Belgien</dc:title>
  <dc:creator>geens</dc:creator>
  <cp:lastModifiedBy>Jan Geens</cp:lastModifiedBy>
  <cp:revision>26</cp:revision>
  <dcterms:created xsi:type="dcterms:W3CDTF">2019-05-12T09:00:14Z</dcterms:created>
  <dcterms:modified xsi:type="dcterms:W3CDTF">2019-05-12T18:56:08Z</dcterms:modified>
</cp:coreProperties>
</file>