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6" r:id="rId10"/>
    <p:sldId id="264" r:id="rId11"/>
    <p:sldId id="271" r:id="rId12"/>
    <p:sldId id="268" r:id="rId13"/>
    <p:sldId id="273" r:id="rId14"/>
    <p:sldId id="269" r:id="rId15"/>
    <p:sldId id="272" r:id="rId16"/>
    <p:sldId id="270"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90" d="100"/>
          <a:sy n="90" d="100"/>
        </p:scale>
        <p:origin x="-396" y="-114"/>
      </p:cViewPr>
      <p:guideLst>
        <p:guide orient="horz" pos="2160"/>
        <p:guide pos="3840"/>
      </p:guideLst>
    </p:cSldViewPr>
  </p:slideViewPr>
  <p:notesTextViewPr>
    <p:cViewPr>
      <p:scale>
        <a:sx n="1" d="1"/>
        <a:sy n="1" d="1"/>
      </p:scale>
      <p:origin x="0" y="0"/>
    </p:cViewPr>
  </p:notesTextViewPr>
  <p:sorterViewPr>
    <p:cViewPr>
      <p:scale>
        <a:sx n="100" d="100"/>
        <a:sy n="100" d="100"/>
      </p:scale>
      <p:origin x="0" y="-26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60650-A620-4138-BEE9-BB281F874EA7}" type="datetimeFigureOut">
              <a:rPr lang="nl-BE" smtClean="0"/>
              <a:t>7/03/2019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0CF78-9D01-4289-9BF3-4D59D0FD1FCD}" type="slidenum">
              <a:rPr lang="nl-BE" smtClean="0"/>
              <a:t>‹nr.›</a:t>
            </a:fld>
            <a:endParaRPr lang="nl-BE"/>
          </a:p>
        </p:txBody>
      </p:sp>
    </p:spTree>
    <p:extLst>
      <p:ext uri="{BB962C8B-B14F-4D97-AF65-F5344CB8AC3E}">
        <p14:creationId xmlns:p14="http://schemas.microsoft.com/office/powerpoint/2010/main" val="710623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DB5F77D3-543A-4083-8552-EF38A146F724}" type="datetime1">
              <a:rPr lang="en-US" smtClean="0"/>
              <a:t>3/7/2019</a:t>
            </a:fld>
            <a:endParaRPr lang="en-US" dirty="0"/>
          </a:p>
        </p:txBody>
      </p:sp>
      <p:sp>
        <p:nvSpPr>
          <p:cNvPr id="5" name="Footer Placeholder 4"/>
          <p:cNvSpPr>
            <a:spLocks noGrp="1"/>
          </p:cNvSpPr>
          <p:nvPr>
            <p:ph type="ftr" sz="quarter" idx="11"/>
          </p:nvPr>
        </p:nvSpPr>
        <p:spPr/>
        <p:txBody>
          <a:bodyPr/>
          <a:lstStyle/>
          <a:p>
            <a:r>
              <a:rPr lang="nl-NL"/>
              <a:t>geïnspireerd door het E-dossier van de Gezinsbond / www.gezinsbond.be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F028AF8-FD94-44D8-86A9-97D1AD2E95E9}" type="datetime1">
              <a:rPr lang="en-US" smtClean="0"/>
              <a:t>3/7/2019</a:t>
            </a:fld>
            <a:endParaRPr lang="en-US" dirty="0"/>
          </a:p>
        </p:txBody>
      </p:sp>
      <p:sp>
        <p:nvSpPr>
          <p:cNvPr id="5" name="Footer Placeholder 4"/>
          <p:cNvSpPr>
            <a:spLocks noGrp="1"/>
          </p:cNvSpPr>
          <p:nvPr>
            <p:ph type="ftr" sz="quarter" idx="11"/>
          </p:nvPr>
        </p:nvSpPr>
        <p:spPr/>
        <p:txBody>
          <a:bodyPr/>
          <a:lstStyle/>
          <a:p>
            <a:r>
              <a:rPr lang="nl-NL"/>
              <a:t>geïnspireerd door het E-dossier van de Gezinsbond / www.gezinsbond.be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EA143C9-E630-49BE-995A-7EEA649046AC}" type="datetime1">
              <a:rPr lang="en-US" smtClean="0"/>
              <a:t>3/7/2019</a:t>
            </a:fld>
            <a:endParaRPr lang="en-US" dirty="0"/>
          </a:p>
        </p:txBody>
      </p:sp>
      <p:sp>
        <p:nvSpPr>
          <p:cNvPr id="5" name="Footer Placeholder 4"/>
          <p:cNvSpPr>
            <a:spLocks noGrp="1"/>
          </p:cNvSpPr>
          <p:nvPr>
            <p:ph type="ftr" sz="quarter" idx="11"/>
          </p:nvPr>
        </p:nvSpPr>
        <p:spPr/>
        <p:txBody>
          <a:bodyPr/>
          <a:lstStyle/>
          <a:p>
            <a:r>
              <a:rPr lang="nl-NL"/>
              <a:t>geïnspireerd door het E-dossier van de Gezinsbond / www.gezinsbond.be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B21BB09-9C6A-42E6-8CE3-79DD7D0545FF}" type="datetime1">
              <a:rPr lang="en-US" smtClean="0"/>
              <a:t>3/7/2019</a:t>
            </a:fld>
            <a:endParaRPr lang="en-US" dirty="0"/>
          </a:p>
        </p:txBody>
      </p:sp>
      <p:sp>
        <p:nvSpPr>
          <p:cNvPr id="5" name="Footer Placeholder 4"/>
          <p:cNvSpPr>
            <a:spLocks noGrp="1"/>
          </p:cNvSpPr>
          <p:nvPr>
            <p:ph type="ftr" sz="quarter" idx="11"/>
          </p:nvPr>
        </p:nvSpPr>
        <p:spPr/>
        <p:txBody>
          <a:bodyPr/>
          <a:lstStyle/>
          <a:p>
            <a:r>
              <a:rPr lang="nl-NL"/>
              <a:t>geïnspireerd door het E-dossier van de Gezinsbond / www.gezinsbond.be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0FC3E8D-80D9-45E6-A505-5B5EA02EB9C7}" type="datetime1">
              <a:rPr lang="en-US" smtClean="0"/>
              <a:t>3/7/2019</a:t>
            </a:fld>
            <a:endParaRPr lang="en-US" dirty="0"/>
          </a:p>
        </p:txBody>
      </p:sp>
      <p:sp>
        <p:nvSpPr>
          <p:cNvPr id="5" name="Footer Placeholder 4"/>
          <p:cNvSpPr>
            <a:spLocks noGrp="1"/>
          </p:cNvSpPr>
          <p:nvPr>
            <p:ph type="ftr" sz="quarter" idx="11"/>
          </p:nvPr>
        </p:nvSpPr>
        <p:spPr/>
        <p:txBody>
          <a:bodyPr/>
          <a:lstStyle/>
          <a:p>
            <a:r>
              <a:rPr lang="nl-NL"/>
              <a:t>geïnspireerd door het E-dossier van de Gezinsbond / www.gezinsbond.be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35EB970-07E6-4234-A961-5CD9832584E5}" type="datetime1">
              <a:rPr lang="en-US" smtClean="0"/>
              <a:t>3/7/2019</a:t>
            </a:fld>
            <a:endParaRPr lang="en-US" dirty="0"/>
          </a:p>
        </p:txBody>
      </p:sp>
      <p:sp>
        <p:nvSpPr>
          <p:cNvPr id="5" name="Footer Placeholder 4"/>
          <p:cNvSpPr>
            <a:spLocks noGrp="1"/>
          </p:cNvSpPr>
          <p:nvPr>
            <p:ph type="ftr" sz="quarter" idx="11"/>
          </p:nvPr>
        </p:nvSpPr>
        <p:spPr/>
        <p:txBody>
          <a:bodyPr/>
          <a:lstStyle/>
          <a:p>
            <a:r>
              <a:rPr lang="nl-NL"/>
              <a:t>geïnspireerd door het E-dossier van de Gezinsbond / www.gezinsbond.be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579F99-9962-43BF-A4C9-254A5C91832D}" type="datetime1">
              <a:rPr lang="en-US" smtClean="0"/>
              <a:t>3/7/2019</a:t>
            </a:fld>
            <a:endParaRPr lang="en-US" dirty="0"/>
          </a:p>
        </p:txBody>
      </p:sp>
      <p:sp>
        <p:nvSpPr>
          <p:cNvPr id="5" name="Footer Placeholder 4"/>
          <p:cNvSpPr>
            <a:spLocks noGrp="1"/>
          </p:cNvSpPr>
          <p:nvPr>
            <p:ph type="ftr" sz="quarter" idx="11"/>
          </p:nvPr>
        </p:nvSpPr>
        <p:spPr/>
        <p:txBody>
          <a:bodyPr/>
          <a:lstStyle/>
          <a:p>
            <a:r>
              <a:rPr lang="nl-NL"/>
              <a:t>geïnspireerd door het E-dossier van de Gezinsbond / www.gezinsbond.be</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85E3B15-550B-4122-B977-DFDB7A834D23}" type="datetime1">
              <a:rPr lang="en-US" smtClean="0"/>
              <a:t>3/7/2019</a:t>
            </a:fld>
            <a:endParaRPr lang="en-US" dirty="0"/>
          </a:p>
        </p:txBody>
      </p:sp>
      <p:sp>
        <p:nvSpPr>
          <p:cNvPr id="5" name="Footer Placeholder 4"/>
          <p:cNvSpPr>
            <a:spLocks noGrp="1"/>
          </p:cNvSpPr>
          <p:nvPr>
            <p:ph type="ftr" sz="quarter" idx="11"/>
          </p:nvPr>
        </p:nvSpPr>
        <p:spPr/>
        <p:txBody>
          <a:bodyPr/>
          <a:lstStyle/>
          <a:p>
            <a:r>
              <a:rPr lang="nl-NL"/>
              <a:t>geïnspireerd door het E-dossier van de Gezinsbond / www.gezinsbond.be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ADE24C7-09B0-4C44-82D0-607994DB348E}" type="datetime1">
              <a:rPr lang="en-US" smtClean="0"/>
              <a:t>3/7/2019</a:t>
            </a:fld>
            <a:endParaRPr lang="en-US" dirty="0"/>
          </a:p>
        </p:txBody>
      </p:sp>
      <p:sp>
        <p:nvSpPr>
          <p:cNvPr id="5" name="Footer Placeholder 4"/>
          <p:cNvSpPr>
            <a:spLocks noGrp="1"/>
          </p:cNvSpPr>
          <p:nvPr>
            <p:ph type="ftr" sz="quarter" idx="11"/>
          </p:nvPr>
        </p:nvSpPr>
        <p:spPr/>
        <p:txBody>
          <a:bodyPr/>
          <a:lstStyle/>
          <a:p>
            <a:r>
              <a:rPr lang="nl-NL"/>
              <a:t>geïnspireerd door het E-dossier van de Gezinsbond / www.gezinsbond.be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8926846-8C2F-42C6-B690-1FA966B2D534}" type="datetime1">
              <a:rPr lang="en-US" smtClean="0"/>
              <a:t>3/7/2019</a:t>
            </a:fld>
            <a:endParaRPr lang="en-US" dirty="0"/>
          </a:p>
        </p:txBody>
      </p:sp>
      <p:sp>
        <p:nvSpPr>
          <p:cNvPr id="5" name="Footer Placeholder 4"/>
          <p:cNvSpPr>
            <a:spLocks noGrp="1"/>
          </p:cNvSpPr>
          <p:nvPr>
            <p:ph type="ftr" sz="quarter" idx="11"/>
          </p:nvPr>
        </p:nvSpPr>
        <p:spPr/>
        <p:txBody>
          <a:bodyPr/>
          <a:lstStyle/>
          <a:p>
            <a:r>
              <a:rPr lang="nl-NL"/>
              <a:t>geïnspireerd door het E-dossier van de Gezinsbond / www.gezinsbond.be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DCF15ED-D39A-4CE9-9DCB-4D492FF55801}" type="datetime1">
              <a:rPr lang="en-US" smtClean="0"/>
              <a:t>3/7/2019</a:t>
            </a:fld>
            <a:endParaRPr lang="en-US" dirty="0"/>
          </a:p>
        </p:txBody>
      </p:sp>
      <p:sp>
        <p:nvSpPr>
          <p:cNvPr id="6" name="Footer Placeholder 5"/>
          <p:cNvSpPr>
            <a:spLocks noGrp="1"/>
          </p:cNvSpPr>
          <p:nvPr>
            <p:ph type="ftr" sz="quarter" idx="11"/>
          </p:nvPr>
        </p:nvSpPr>
        <p:spPr/>
        <p:txBody>
          <a:bodyPr/>
          <a:lstStyle/>
          <a:p>
            <a:r>
              <a:rPr lang="nl-NL"/>
              <a:t>geïnspireerd door het E-dossier van de Gezinsbond / www.gezinsbond.be</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0775B49-25AB-4F2A-BAB7-7936270E8756}" type="datetime1">
              <a:rPr lang="en-US" smtClean="0"/>
              <a:t>3/7/2019</a:t>
            </a:fld>
            <a:endParaRPr lang="en-US" dirty="0"/>
          </a:p>
        </p:txBody>
      </p:sp>
      <p:sp>
        <p:nvSpPr>
          <p:cNvPr id="8" name="Footer Placeholder 7"/>
          <p:cNvSpPr>
            <a:spLocks noGrp="1"/>
          </p:cNvSpPr>
          <p:nvPr>
            <p:ph type="ftr" sz="quarter" idx="11"/>
          </p:nvPr>
        </p:nvSpPr>
        <p:spPr/>
        <p:txBody>
          <a:bodyPr/>
          <a:lstStyle/>
          <a:p>
            <a:r>
              <a:rPr lang="nl-NL"/>
              <a:t>geïnspireerd door het E-dossier van de Gezinsbond / www.gezinsbond.be</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FE64C2C8-DABC-482E-A913-8300820FDB4B}" type="datetime1">
              <a:rPr lang="en-US" smtClean="0"/>
              <a:t>3/7/2019</a:t>
            </a:fld>
            <a:endParaRPr lang="en-US" dirty="0"/>
          </a:p>
        </p:txBody>
      </p:sp>
      <p:sp>
        <p:nvSpPr>
          <p:cNvPr id="4" name="Footer Placeholder 3"/>
          <p:cNvSpPr>
            <a:spLocks noGrp="1"/>
          </p:cNvSpPr>
          <p:nvPr>
            <p:ph type="ftr" sz="quarter" idx="11"/>
          </p:nvPr>
        </p:nvSpPr>
        <p:spPr/>
        <p:txBody>
          <a:bodyPr/>
          <a:lstStyle/>
          <a:p>
            <a:r>
              <a:rPr lang="nl-NL"/>
              <a:t>geïnspireerd door het E-dossier van de Gezinsbond / www.gezinsbond.be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E3F7F-286F-4DFF-BDA6-DBEB5B0E53DF}" type="datetime1">
              <a:rPr lang="en-US" smtClean="0"/>
              <a:t>3/7/2019</a:t>
            </a:fld>
            <a:endParaRPr lang="en-US" dirty="0"/>
          </a:p>
        </p:txBody>
      </p:sp>
      <p:sp>
        <p:nvSpPr>
          <p:cNvPr id="3" name="Footer Placeholder 2"/>
          <p:cNvSpPr>
            <a:spLocks noGrp="1"/>
          </p:cNvSpPr>
          <p:nvPr>
            <p:ph type="ftr" sz="quarter" idx="11"/>
          </p:nvPr>
        </p:nvSpPr>
        <p:spPr/>
        <p:txBody>
          <a:bodyPr/>
          <a:lstStyle/>
          <a:p>
            <a:r>
              <a:rPr lang="nl-NL"/>
              <a:t>geïnspireerd door het E-dossier van de Gezinsbond / www.gezinsbond.be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DEA4F1B-8E7B-47E1-8338-5D2941E1F030}" type="datetime1">
              <a:rPr lang="en-US" smtClean="0"/>
              <a:t>3/7/2019</a:t>
            </a:fld>
            <a:endParaRPr lang="en-US" dirty="0"/>
          </a:p>
        </p:txBody>
      </p:sp>
      <p:sp>
        <p:nvSpPr>
          <p:cNvPr id="6" name="Footer Placeholder 5"/>
          <p:cNvSpPr>
            <a:spLocks noGrp="1"/>
          </p:cNvSpPr>
          <p:nvPr>
            <p:ph type="ftr" sz="quarter" idx="11"/>
          </p:nvPr>
        </p:nvSpPr>
        <p:spPr/>
        <p:txBody>
          <a:bodyPr/>
          <a:lstStyle/>
          <a:p>
            <a:r>
              <a:rPr lang="nl-NL"/>
              <a:t>geïnspireerd door het E-dossier van de Gezinsbond / www.gezinsbond.be</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E764C17A-AEDD-490D-9C5C-E2CF0DB20A5F}" type="datetime1">
              <a:rPr lang="en-US" smtClean="0"/>
              <a:t>3/7/2019</a:t>
            </a:fld>
            <a:endParaRPr lang="en-US" dirty="0"/>
          </a:p>
        </p:txBody>
      </p:sp>
      <p:sp>
        <p:nvSpPr>
          <p:cNvPr id="6" name="Footer Placeholder 5"/>
          <p:cNvSpPr>
            <a:spLocks noGrp="1"/>
          </p:cNvSpPr>
          <p:nvPr>
            <p:ph type="ftr" sz="quarter" idx="11"/>
          </p:nvPr>
        </p:nvSpPr>
        <p:spPr/>
        <p:txBody>
          <a:bodyPr/>
          <a:lstStyle/>
          <a:p>
            <a:r>
              <a:rPr lang="nl-NL"/>
              <a:t>geïnspireerd door het E-dossier van de Gezinsbond / www.gezinsbond.be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785E52-4E2E-4441-8521-3F00BF5B2C18}" type="datetime1">
              <a:rPr lang="en-US" smtClean="0"/>
              <a:t>3/7/2019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nl-NL"/>
              <a:t>geïnspireerd door het E-dossier van de Gezinsbond / www.gezinsbond.be</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igitalegeletterdheidtest.b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44CA7C8-373D-4A1A-8A30-375C6D77D606}"/>
              </a:ext>
            </a:extLst>
          </p:cNvPr>
          <p:cNvSpPr>
            <a:spLocks noGrp="1"/>
          </p:cNvSpPr>
          <p:nvPr>
            <p:ph type="ctrTitle"/>
          </p:nvPr>
        </p:nvSpPr>
        <p:spPr>
          <a:xfrm>
            <a:off x="1390109" y="2605849"/>
            <a:ext cx="7766936" cy="1646302"/>
          </a:xfrm>
        </p:spPr>
        <p:txBody>
          <a:bodyPr/>
          <a:lstStyle/>
          <a:p>
            <a:pPr algn="ctr"/>
            <a:r>
              <a:rPr lang="nl-BE" sz="3600" dirty="0" smtClean="0"/>
              <a:t>Onderzoek naar </a:t>
            </a:r>
            <a:r>
              <a:rPr lang="nl-BE" sz="3600" dirty="0" smtClean="0"/>
              <a:t>de </a:t>
            </a:r>
            <a:r>
              <a:rPr lang="nl-BE" sz="3600" dirty="0" err="1" smtClean="0"/>
              <a:t>d</a:t>
            </a:r>
            <a:r>
              <a:rPr lang="nl-BE" sz="3600" dirty="0" err="1" smtClean="0"/>
              <a:t>igitaliserung</a:t>
            </a:r>
            <a:r>
              <a:rPr lang="nl-BE" sz="3600" dirty="0" smtClean="0"/>
              <a:t> in </a:t>
            </a:r>
            <a:r>
              <a:rPr lang="nl-BE" sz="3600" dirty="0" smtClean="0"/>
              <a:t>Vlaanderen</a:t>
            </a:r>
            <a:endParaRPr lang="nl-BE" sz="3600" dirty="0"/>
          </a:p>
        </p:txBody>
      </p:sp>
      <p:sp>
        <p:nvSpPr>
          <p:cNvPr id="3" name="Ondertitel 2">
            <a:extLst>
              <a:ext uri="{FF2B5EF4-FFF2-40B4-BE49-F238E27FC236}">
                <a16:creationId xmlns:a16="http://schemas.microsoft.com/office/drawing/2014/main" xmlns="" id="{49A983B2-610F-4E55-B341-6D465F365469}"/>
              </a:ext>
            </a:extLst>
          </p:cNvPr>
          <p:cNvSpPr>
            <a:spLocks noGrp="1"/>
          </p:cNvSpPr>
          <p:nvPr>
            <p:ph type="subTitle" idx="1"/>
          </p:nvPr>
        </p:nvSpPr>
        <p:spPr/>
        <p:txBody>
          <a:bodyPr>
            <a:normAutofit/>
          </a:bodyPr>
          <a:lstStyle/>
          <a:p>
            <a:pPr algn="ctr"/>
            <a:r>
              <a:rPr lang="de-DE" sz="2800" dirty="0" err="1" smtClean="0"/>
              <a:t>Is</a:t>
            </a:r>
            <a:r>
              <a:rPr lang="de-DE" sz="2800" dirty="0" smtClean="0"/>
              <a:t> </a:t>
            </a:r>
            <a:r>
              <a:rPr lang="de-DE" sz="2800" dirty="0" err="1" smtClean="0"/>
              <a:t>dit</a:t>
            </a:r>
            <a:r>
              <a:rPr lang="de-DE" sz="2800" dirty="0" smtClean="0"/>
              <a:t> </a:t>
            </a:r>
            <a:r>
              <a:rPr lang="de-DE" sz="2800" dirty="0" err="1" smtClean="0"/>
              <a:t>ook</a:t>
            </a:r>
            <a:r>
              <a:rPr lang="de-DE" sz="2800" dirty="0" smtClean="0"/>
              <a:t> de </a:t>
            </a:r>
            <a:r>
              <a:rPr lang="de-DE" sz="2800" dirty="0" err="1" smtClean="0"/>
              <a:t>bron</a:t>
            </a:r>
            <a:r>
              <a:rPr lang="de-DE" sz="2800" dirty="0" smtClean="0"/>
              <a:t> </a:t>
            </a:r>
            <a:r>
              <a:rPr lang="de-DE" sz="2800" dirty="0" err="1" smtClean="0"/>
              <a:t>voor</a:t>
            </a:r>
            <a:r>
              <a:rPr lang="de-DE" sz="2800" dirty="0" smtClean="0"/>
              <a:t> </a:t>
            </a:r>
            <a:r>
              <a:rPr lang="de-DE" sz="2800" dirty="0" err="1" smtClean="0"/>
              <a:t>een</a:t>
            </a:r>
            <a:r>
              <a:rPr lang="de-DE" sz="2800" dirty="0" smtClean="0"/>
              <a:t> </a:t>
            </a:r>
            <a:r>
              <a:rPr lang="de-DE" sz="2800" dirty="0" err="1" smtClean="0"/>
              <a:t>nieuw</a:t>
            </a:r>
            <a:r>
              <a:rPr lang="de-DE" sz="2800" dirty="0" smtClean="0"/>
              <a:t> </a:t>
            </a:r>
            <a:r>
              <a:rPr lang="de-DE" sz="2800" dirty="0" err="1" smtClean="0"/>
              <a:t>soort</a:t>
            </a:r>
            <a:r>
              <a:rPr lang="de-DE" sz="2800" dirty="0" smtClean="0"/>
              <a:t> </a:t>
            </a:r>
            <a:r>
              <a:rPr lang="de-DE" sz="2800" dirty="0" err="1" smtClean="0"/>
              <a:t>a</a:t>
            </a:r>
            <a:r>
              <a:rPr lang="de-DE" sz="2800" dirty="0" err="1" smtClean="0"/>
              <a:t>nalfabetisme</a:t>
            </a:r>
            <a:r>
              <a:rPr lang="de-DE" sz="2800" dirty="0" smtClean="0"/>
              <a:t>?</a:t>
            </a:r>
            <a:endParaRPr lang="nl-BE" sz="2800" dirty="0"/>
          </a:p>
        </p:txBody>
      </p:sp>
    </p:spTree>
    <p:extLst>
      <p:ext uri="{BB962C8B-B14F-4D97-AF65-F5344CB8AC3E}">
        <p14:creationId xmlns:p14="http://schemas.microsoft.com/office/powerpoint/2010/main" val="3277015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BE19735-D049-4470-BD12-F96B1180B1CB}"/>
              </a:ext>
            </a:extLst>
          </p:cNvPr>
          <p:cNvSpPr>
            <a:spLocks noGrp="1"/>
          </p:cNvSpPr>
          <p:nvPr>
            <p:ph type="title"/>
          </p:nvPr>
        </p:nvSpPr>
        <p:spPr/>
        <p:txBody>
          <a:bodyPr/>
          <a:lstStyle/>
          <a:p>
            <a:r>
              <a:rPr lang="nl-BE" dirty="0"/>
              <a:t>2. Enquête omtrent digitale vaardigheden in relatie tot het geslacht</a:t>
            </a:r>
          </a:p>
        </p:txBody>
      </p:sp>
      <p:sp>
        <p:nvSpPr>
          <p:cNvPr id="3" name="Tijdelijke aanduiding voor inhoud 2">
            <a:extLst>
              <a:ext uri="{FF2B5EF4-FFF2-40B4-BE49-F238E27FC236}">
                <a16:creationId xmlns:a16="http://schemas.microsoft.com/office/drawing/2014/main" xmlns="" id="{DB17988C-C2B7-487D-904B-F7F821A73AF9}"/>
              </a:ext>
            </a:extLst>
          </p:cNvPr>
          <p:cNvSpPr>
            <a:spLocks noGrp="1"/>
          </p:cNvSpPr>
          <p:nvPr>
            <p:ph idx="1"/>
          </p:nvPr>
        </p:nvSpPr>
        <p:spPr/>
        <p:txBody>
          <a:bodyPr>
            <a:normAutofit fontScale="92500" lnSpcReduction="10000"/>
          </a:bodyPr>
          <a:lstStyle/>
          <a:p>
            <a:r>
              <a:rPr lang="nl-BE" dirty="0"/>
              <a:t>Op elk onderdeel scoren vrouwen zwakker dan mannen. De verschillen zijn groot als het gaat over beheer en beveiliging van de computer. Bescherming tegen online fraude, installeren van nieuwe apparaten, software, virusscanner, een virus detecteren en verwijderen, een back-up maken, cookies beheren... Telkens blijkt meer dan 50 % van de vrouwen hiertoe niet in staat te zijn.</a:t>
            </a:r>
          </a:p>
          <a:p>
            <a:r>
              <a:rPr lang="nl-BE" dirty="0"/>
              <a:t>Waarom vrouwen minder goed scoren dan mannen hebben we niet bevraagd. Gebrek aan interesse? Rollenpatronen? Opleiding? Het valt op dat de verschillen het grootst zijn bij technische digitale vaardigheden kleiner wanneer het gaat om communicatie of informatie vergaren.</a:t>
            </a:r>
          </a:p>
          <a:p>
            <a:r>
              <a:rPr lang="nl-BE" dirty="0"/>
              <a:t>Het zou waardevol zijn om over deze resultaten verder onderzoek te voeren, zeker in het licht van het toenemend aantal eenoudergezinnen. Onderzoek wijst  uit dat deze gezinnen vatbaarder zijn voor armoede. Aldus riskeert de digitale kloof van de eerste generatie (niet in het bezit zijn van een computer) samen te vallen met de digitale kloven van de tweede generatie (gebrek aan digitale vaardigheden). En dan wordt de kloof wel heel diep. </a:t>
            </a:r>
          </a:p>
          <a:p>
            <a:endParaRPr lang="nl-BE" dirty="0"/>
          </a:p>
          <a:p>
            <a:endParaRPr lang="nl-BE" dirty="0"/>
          </a:p>
          <a:p>
            <a:endParaRPr lang="nl-BE" dirty="0"/>
          </a:p>
        </p:txBody>
      </p:sp>
      <p:sp>
        <p:nvSpPr>
          <p:cNvPr id="4" name="Tijdelijke aanduiding voor voettekst 3">
            <a:extLst>
              <a:ext uri="{FF2B5EF4-FFF2-40B4-BE49-F238E27FC236}">
                <a16:creationId xmlns:a16="http://schemas.microsoft.com/office/drawing/2014/main" xmlns="" id="{AF462FAF-1F10-4187-BE00-FE2F2D5AA463}"/>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5" name="Tijdelijke aanduiding voor dianummer 4">
            <a:extLst>
              <a:ext uri="{FF2B5EF4-FFF2-40B4-BE49-F238E27FC236}">
                <a16:creationId xmlns:a16="http://schemas.microsoft.com/office/drawing/2014/main" xmlns="" id="{D1F190BE-DE60-44F6-8954-2C8FE2C11725}"/>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77993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xmlns="" id="{9BB6013F-2287-43DC-B5E7-1ADB28AF14A2}"/>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3" name="Tijdelijke aanduiding voor dianummer 2">
            <a:extLst>
              <a:ext uri="{FF2B5EF4-FFF2-40B4-BE49-F238E27FC236}">
                <a16:creationId xmlns:a16="http://schemas.microsoft.com/office/drawing/2014/main" xmlns="" id="{7088DC9F-8583-41B8-B8C7-BD064C391EF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4" name="Picture 23883">
            <a:extLst>
              <a:ext uri="{FF2B5EF4-FFF2-40B4-BE49-F238E27FC236}">
                <a16:creationId xmlns:a16="http://schemas.microsoft.com/office/drawing/2014/main" xmlns="" id="{2683A7FC-FEA9-49C6-8328-2701B7A963FA}"/>
              </a:ext>
            </a:extLst>
          </p:cNvPr>
          <p:cNvPicPr/>
          <p:nvPr/>
        </p:nvPicPr>
        <p:blipFill>
          <a:blip r:embed="rId2"/>
          <a:stretch>
            <a:fillRect/>
          </a:stretch>
        </p:blipFill>
        <p:spPr>
          <a:xfrm rot="5400000">
            <a:off x="2045162" y="-1578782"/>
            <a:ext cx="6177311" cy="9896157"/>
          </a:xfrm>
          <a:prstGeom prst="rect">
            <a:avLst/>
          </a:prstGeom>
        </p:spPr>
      </p:pic>
    </p:spTree>
    <p:extLst>
      <p:ext uri="{BB962C8B-B14F-4D97-AF65-F5344CB8AC3E}">
        <p14:creationId xmlns:p14="http://schemas.microsoft.com/office/powerpoint/2010/main" val="386989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xmlns="" id="{F918324B-204C-4DCA-A23C-452D8090ECE1}"/>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3" name="Tijdelijke aanduiding voor dianummer 2">
            <a:extLst>
              <a:ext uri="{FF2B5EF4-FFF2-40B4-BE49-F238E27FC236}">
                <a16:creationId xmlns:a16="http://schemas.microsoft.com/office/drawing/2014/main" xmlns="" id="{5987E932-C39B-46ED-A5F5-D1DF50DBF526}"/>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4" name="Picture 23885">
            <a:extLst>
              <a:ext uri="{FF2B5EF4-FFF2-40B4-BE49-F238E27FC236}">
                <a16:creationId xmlns:a16="http://schemas.microsoft.com/office/drawing/2014/main" xmlns="" id="{BD0E940E-8724-49B9-B8A9-DEF0945508DC}"/>
              </a:ext>
            </a:extLst>
          </p:cNvPr>
          <p:cNvPicPr/>
          <p:nvPr/>
        </p:nvPicPr>
        <p:blipFill>
          <a:blip r:embed="rId2"/>
          <a:stretch>
            <a:fillRect/>
          </a:stretch>
        </p:blipFill>
        <p:spPr>
          <a:xfrm rot="5400000">
            <a:off x="2446418" y="-2024933"/>
            <a:ext cx="6010749" cy="10474960"/>
          </a:xfrm>
          <a:prstGeom prst="rect">
            <a:avLst/>
          </a:prstGeom>
        </p:spPr>
      </p:pic>
    </p:spTree>
    <p:extLst>
      <p:ext uri="{BB962C8B-B14F-4D97-AF65-F5344CB8AC3E}">
        <p14:creationId xmlns:p14="http://schemas.microsoft.com/office/powerpoint/2010/main" val="75446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3F0CB773-A671-455E-ABFE-5742E7B200FF}"/>
              </a:ext>
            </a:extLst>
          </p:cNvPr>
          <p:cNvSpPr>
            <a:spLocks noGrp="1"/>
          </p:cNvSpPr>
          <p:nvPr>
            <p:ph type="title"/>
          </p:nvPr>
        </p:nvSpPr>
        <p:spPr/>
        <p:txBody>
          <a:bodyPr/>
          <a:lstStyle/>
          <a:p>
            <a:r>
              <a:rPr lang="nl-BE" dirty="0"/>
              <a:t>Digitale vaardigheden in relatie tot de leeftijd van de burgers.</a:t>
            </a:r>
          </a:p>
        </p:txBody>
      </p:sp>
      <p:sp>
        <p:nvSpPr>
          <p:cNvPr id="5" name="Tijdelijke aanduiding voor inhoud 4">
            <a:extLst>
              <a:ext uri="{FF2B5EF4-FFF2-40B4-BE49-F238E27FC236}">
                <a16:creationId xmlns:a16="http://schemas.microsoft.com/office/drawing/2014/main" xmlns="" id="{14077181-C783-4C62-A2B9-AB176BE7EE79}"/>
              </a:ext>
            </a:extLst>
          </p:cNvPr>
          <p:cNvSpPr>
            <a:spLocks noGrp="1"/>
          </p:cNvSpPr>
          <p:nvPr>
            <p:ph idx="1"/>
          </p:nvPr>
        </p:nvSpPr>
        <p:spPr/>
        <p:txBody>
          <a:bodyPr>
            <a:normAutofit fontScale="92500"/>
          </a:bodyPr>
          <a:lstStyle/>
          <a:p>
            <a:pPr marL="0" indent="0">
              <a:buNone/>
            </a:pPr>
            <a:r>
              <a:rPr lang="nl-BE" dirty="0"/>
              <a:t>De tabel is opgedeeld in 3 </a:t>
            </a:r>
            <a:r>
              <a:rPr lang="nl-BE" dirty="0" err="1"/>
              <a:t>categoriën</a:t>
            </a:r>
            <a:r>
              <a:rPr lang="nl-BE" dirty="0"/>
              <a:t>: jonger dan 35, tussen 35 en 54, en +55:</a:t>
            </a:r>
          </a:p>
          <a:p>
            <a:r>
              <a:rPr lang="nl-BE" dirty="0"/>
              <a:t>Verrassend is dat 1 op 4 jonger dan 55 niet met een tekstverwerker kan werken en zelfs 33% niet met een rekenblad en 1 op 5 weet nog hoe een trein- of </a:t>
            </a:r>
            <a:r>
              <a:rPr lang="nl-BE" dirty="0" err="1"/>
              <a:t>busregeling</a:t>
            </a:r>
            <a:r>
              <a:rPr lang="nl-BE" dirty="0"/>
              <a:t> online te vinden….</a:t>
            </a:r>
          </a:p>
          <a:p>
            <a:r>
              <a:rPr lang="nl-BE" dirty="0"/>
              <a:t>1 op 3 van de min-35jarigen weet niet hoe zich online tegen fraude te beschermen / bij de +55’ers is dat 60 %.... Wat dan met online bankieren en aankopen doen….?</a:t>
            </a:r>
          </a:p>
          <a:p>
            <a:r>
              <a:rPr lang="nl-BE" dirty="0"/>
              <a:t>Het maken van een </a:t>
            </a:r>
            <a:r>
              <a:rPr lang="nl-BE" dirty="0" err="1"/>
              <a:t>backup</a:t>
            </a:r>
            <a:r>
              <a:rPr lang="nl-BE" dirty="0"/>
              <a:t> zou een basisvaardigheid moeten zijn, maar een kwart van de +35’ers kan het niet, van de min-55-jarigen is dat 58%... Toch moeten belangrijke documenten en  attesten zo bewaard kunnen worden!</a:t>
            </a:r>
          </a:p>
          <a:p>
            <a:r>
              <a:rPr lang="nl-BE" dirty="0"/>
              <a:t>55% van alle respondenten geeft aan niet te weten hoe met cookies te moeten omgaan….</a:t>
            </a:r>
          </a:p>
          <a:p>
            <a:pPr marL="0" indent="0">
              <a:buNone/>
            </a:pPr>
            <a:r>
              <a:rPr lang="nl-BE" dirty="0"/>
              <a:t>Er is waarlijk werk aan de winkel op alle niveaus!</a:t>
            </a:r>
          </a:p>
        </p:txBody>
      </p:sp>
      <p:sp>
        <p:nvSpPr>
          <p:cNvPr id="2" name="Tijdelijke aanduiding voor voettekst 1">
            <a:extLst>
              <a:ext uri="{FF2B5EF4-FFF2-40B4-BE49-F238E27FC236}">
                <a16:creationId xmlns:a16="http://schemas.microsoft.com/office/drawing/2014/main" xmlns="" id="{D620334D-88F6-427A-9108-E63C6B73F248}"/>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3" name="Tijdelijke aanduiding voor dianummer 2">
            <a:extLst>
              <a:ext uri="{FF2B5EF4-FFF2-40B4-BE49-F238E27FC236}">
                <a16:creationId xmlns:a16="http://schemas.microsoft.com/office/drawing/2014/main" xmlns="" id="{37FE6D6F-80EC-4F9E-9BA9-F1887D36976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6" name="Pijl: rechts 5">
            <a:extLst>
              <a:ext uri="{FF2B5EF4-FFF2-40B4-BE49-F238E27FC236}">
                <a16:creationId xmlns:a16="http://schemas.microsoft.com/office/drawing/2014/main" xmlns="" id="{63A753BF-31F6-4B49-BE4C-D86ED89A2A9D}"/>
              </a:ext>
            </a:extLst>
          </p:cNvPr>
          <p:cNvSpPr/>
          <p:nvPr/>
        </p:nvSpPr>
        <p:spPr>
          <a:xfrm>
            <a:off x="864394" y="2621756"/>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6003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xmlns="" id="{CC9BE32C-D0BF-436F-8397-BA806F7FADE2}"/>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3" name="Tijdelijke aanduiding voor dianummer 2">
            <a:extLst>
              <a:ext uri="{FF2B5EF4-FFF2-40B4-BE49-F238E27FC236}">
                <a16:creationId xmlns:a16="http://schemas.microsoft.com/office/drawing/2014/main" xmlns="" id="{3E3EF79D-55BF-4011-AC60-D5A066A7A249}"/>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4" name="Picture 23892">
            <a:extLst>
              <a:ext uri="{FF2B5EF4-FFF2-40B4-BE49-F238E27FC236}">
                <a16:creationId xmlns:a16="http://schemas.microsoft.com/office/drawing/2014/main" xmlns="" id="{B1F2FBE8-F743-4FBE-A636-ACB90A552645}"/>
              </a:ext>
            </a:extLst>
          </p:cNvPr>
          <p:cNvPicPr/>
          <p:nvPr/>
        </p:nvPicPr>
        <p:blipFill>
          <a:blip r:embed="rId2"/>
          <a:stretch>
            <a:fillRect/>
          </a:stretch>
        </p:blipFill>
        <p:spPr>
          <a:xfrm rot="5400000">
            <a:off x="2210911" y="-1696561"/>
            <a:ext cx="6052185" cy="9959658"/>
          </a:xfrm>
          <a:prstGeom prst="rect">
            <a:avLst/>
          </a:prstGeom>
        </p:spPr>
      </p:pic>
    </p:spTree>
    <p:extLst>
      <p:ext uri="{BB962C8B-B14F-4D97-AF65-F5344CB8AC3E}">
        <p14:creationId xmlns:p14="http://schemas.microsoft.com/office/powerpoint/2010/main" val="136896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DD144A-2C1C-4E07-AA87-679DB4122F7C}"/>
              </a:ext>
            </a:extLst>
          </p:cNvPr>
          <p:cNvSpPr>
            <a:spLocks noGrp="1"/>
          </p:cNvSpPr>
          <p:nvPr>
            <p:ph type="title"/>
          </p:nvPr>
        </p:nvSpPr>
        <p:spPr/>
        <p:txBody>
          <a:bodyPr/>
          <a:lstStyle/>
          <a:p>
            <a:r>
              <a:rPr lang="nl-BE" dirty="0"/>
              <a:t>Digitale vaardigheden in relatie tot de sociale klasse.</a:t>
            </a:r>
          </a:p>
        </p:txBody>
      </p:sp>
      <p:sp>
        <p:nvSpPr>
          <p:cNvPr id="3" name="Tijdelijke aanduiding voor inhoud 2">
            <a:extLst>
              <a:ext uri="{FF2B5EF4-FFF2-40B4-BE49-F238E27FC236}">
                <a16:creationId xmlns:a16="http://schemas.microsoft.com/office/drawing/2014/main" xmlns="" id="{7665170A-D790-438E-A99E-95A86AE0AFE8}"/>
              </a:ext>
            </a:extLst>
          </p:cNvPr>
          <p:cNvSpPr>
            <a:spLocks noGrp="1"/>
          </p:cNvSpPr>
          <p:nvPr>
            <p:ph idx="1"/>
          </p:nvPr>
        </p:nvSpPr>
        <p:spPr/>
        <p:txBody>
          <a:bodyPr>
            <a:normAutofit lnSpcReduction="10000"/>
          </a:bodyPr>
          <a:lstStyle/>
          <a:p>
            <a:r>
              <a:rPr lang="nl-BE" dirty="0"/>
              <a:t>De impact van de sociale klasse op die vaardigheden is enorm: overal scoren de lagere sociale klassen slechter.</a:t>
            </a:r>
          </a:p>
          <a:p>
            <a:r>
              <a:rPr lang="nl-BE" dirty="0"/>
              <a:t> Bijna 30% van de mensen uit die klassen kan geen e-mails ontvangen noch verzenden… Wat een handicap als bijv. facturen alleen nog via digitale weg worden verzonden!</a:t>
            </a:r>
          </a:p>
          <a:p>
            <a:r>
              <a:rPr lang="nl-BE" dirty="0"/>
              <a:t>44% van hen kan het niet om online prijzen te vergelijken. Zij die dat meest nodig hebben slagen er dus niet in de laagste prijs te vinden. Dit vergroot de kloof tussen arm en rijk.</a:t>
            </a:r>
          </a:p>
          <a:p>
            <a:r>
              <a:rPr lang="nl-BE" dirty="0"/>
              <a:t>56% slaagt er niet in zijn persoonlijke gegevens te beschermen tegen online fraude. Bij de hogere sociale klasse is het getal ook groot: 39%!</a:t>
            </a:r>
          </a:p>
          <a:p>
            <a:r>
              <a:rPr lang="nl-BE" dirty="0"/>
              <a:t>Een doordacht beleid van de overheid is hier zeker op zijn plaats: als zij kiest voor radicaal digitaal onder extra beleid dan verhoogt zij de kloof tussen de sociale klassen!</a:t>
            </a:r>
          </a:p>
          <a:p>
            <a:endParaRPr lang="nl-BE" dirty="0"/>
          </a:p>
          <a:p>
            <a:endParaRPr lang="nl-BE" dirty="0"/>
          </a:p>
        </p:txBody>
      </p:sp>
      <p:sp>
        <p:nvSpPr>
          <p:cNvPr id="4" name="Tijdelijke aanduiding voor voettekst 3">
            <a:extLst>
              <a:ext uri="{FF2B5EF4-FFF2-40B4-BE49-F238E27FC236}">
                <a16:creationId xmlns:a16="http://schemas.microsoft.com/office/drawing/2014/main" xmlns="" id="{8F49CEBE-84EB-42F3-8A1B-B9E9F2E8F6C2}"/>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5" name="Tijdelijke aanduiding voor dianummer 4">
            <a:extLst>
              <a:ext uri="{FF2B5EF4-FFF2-40B4-BE49-F238E27FC236}">
                <a16:creationId xmlns:a16="http://schemas.microsoft.com/office/drawing/2014/main" xmlns="" id="{9863CD05-4264-49BE-883F-7E5DA1F96EAC}"/>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64683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9530CE60-C6A4-4948-9CDF-98E6F5F015E0}"/>
              </a:ext>
            </a:extLst>
          </p:cNvPr>
          <p:cNvSpPr>
            <a:spLocks noGrp="1"/>
          </p:cNvSpPr>
          <p:nvPr>
            <p:ph type="title"/>
          </p:nvPr>
        </p:nvSpPr>
        <p:spPr/>
        <p:txBody>
          <a:bodyPr/>
          <a:lstStyle/>
          <a:p>
            <a:endParaRPr lang="nl-BE"/>
          </a:p>
        </p:txBody>
      </p:sp>
      <p:sp>
        <p:nvSpPr>
          <p:cNvPr id="2" name="Tijdelijke aanduiding voor voettekst 1">
            <a:extLst>
              <a:ext uri="{FF2B5EF4-FFF2-40B4-BE49-F238E27FC236}">
                <a16:creationId xmlns:a16="http://schemas.microsoft.com/office/drawing/2014/main" xmlns="" id="{B25708FB-2E92-49FA-9E87-111BA1A85C18}"/>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3" name="Tijdelijke aanduiding voor dianummer 2">
            <a:extLst>
              <a:ext uri="{FF2B5EF4-FFF2-40B4-BE49-F238E27FC236}">
                <a16:creationId xmlns:a16="http://schemas.microsoft.com/office/drawing/2014/main" xmlns="" id="{06CABC61-6DBE-4729-8892-2227B82FD93C}"/>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4" name="Picture 23894">
            <a:extLst>
              <a:ext uri="{FF2B5EF4-FFF2-40B4-BE49-F238E27FC236}">
                <a16:creationId xmlns:a16="http://schemas.microsoft.com/office/drawing/2014/main" xmlns="" id="{6D376BFC-B26F-44A0-889D-DBCEC0106561}"/>
              </a:ext>
            </a:extLst>
          </p:cNvPr>
          <p:cNvPicPr/>
          <p:nvPr/>
        </p:nvPicPr>
        <p:blipFill>
          <a:blip r:embed="rId2"/>
          <a:stretch>
            <a:fillRect/>
          </a:stretch>
        </p:blipFill>
        <p:spPr>
          <a:xfrm rot="5400000">
            <a:off x="2142969" y="-1592897"/>
            <a:ext cx="6052182" cy="9752331"/>
          </a:xfrm>
          <a:prstGeom prst="rect">
            <a:avLst/>
          </a:prstGeom>
        </p:spPr>
      </p:pic>
    </p:spTree>
    <p:extLst>
      <p:ext uri="{BB962C8B-B14F-4D97-AF65-F5344CB8AC3E}">
        <p14:creationId xmlns:p14="http://schemas.microsoft.com/office/powerpoint/2010/main" val="253774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D2EFBF4-F89B-4867-AD3B-EDBA4938A8C4}"/>
              </a:ext>
            </a:extLst>
          </p:cNvPr>
          <p:cNvSpPr>
            <a:spLocks noGrp="1"/>
          </p:cNvSpPr>
          <p:nvPr>
            <p:ph type="title"/>
          </p:nvPr>
        </p:nvSpPr>
        <p:spPr/>
        <p:txBody>
          <a:bodyPr>
            <a:normAutofit fontScale="90000"/>
          </a:bodyPr>
          <a:lstStyle/>
          <a:p>
            <a:r>
              <a:rPr lang="nl-BE" dirty="0"/>
              <a:t>Digitale vaardigheden in relatie tot het al dan niet hebben van inwonende kinderen…</a:t>
            </a:r>
          </a:p>
        </p:txBody>
      </p:sp>
      <p:sp>
        <p:nvSpPr>
          <p:cNvPr id="3" name="Tijdelijke aanduiding voor inhoud 2">
            <a:extLst>
              <a:ext uri="{FF2B5EF4-FFF2-40B4-BE49-F238E27FC236}">
                <a16:creationId xmlns:a16="http://schemas.microsoft.com/office/drawing/2014/main" xmlns="" id="{010DB625-531B-4537-8945-867FF7495A96}"/>
              </a:ext>
            </a:extLst>
          </p:cNvPr>
          <p:cNvSpPr>
            <a:spLocks noGrp="1"/>
          </p:cNvSpPr>
          <p:nvPr>
            <p:ph idx="1"/>
          </p:nvPr>
        </p:nvSpPr>
        <p:spPr/>
        <p:txBody>
          <a:bodyPr/>
          <a:lstStyle/>
          <a:p>
            <a:r>
              <a:rPr lang="nl-BE" dirty="0"/>
              <a:t>Vele digitale vaardigheden zijn duidelijk meer aanwezig in gezinnen met kinderen dan in gezinnen zonder kinderen.</a:t>
            </a:r>
          </a:p>
          <a:p>
            <a:r>
              <a:rPr lang="nl-BE" dirty="0"/>
              <a:t>Surfen, mailen en zaken opzoeken zijn duidelijk veel meer </a:t>
            </a:r>
            <a:r>
              <a:rPr lang="nl-BE" dirty="0" err="1"/>
              <a:t>aanweig</a:t>
            </a:r>
            <a:r>
              <a:rPr lang="nl-BE" dirty="0"/>
              <a:t> in gezinnen met kinderen,</a:t>
            </a:r>
          </a:p>
          <a:p>
            <a:r>
              <a:rPr lang="nl-BE" dirty="0"/>
              <a:t>Wellicht zorgen kinderen in een gezin wel heel sterk mee aan het feit dat hun ouders beter mee zijn met de nieuwe technologieën …</a:t>
            </a:r>
          </a:p>
          <a:p>
            <a:r>
              <a:rPr lang="nl-BE" dirty="0"/>
              <a:t>Maar de bekwaamheid om gegevens te beschermen tegen fraude, om nieuwe software te installeren en </a:t>
            </a:r>
            <a:r>
              <a:rPr lang="nl-BE" dirty="0" err="1"/>
              <a:t>backups</a:t>
            </a:r>
            <a:r>
              <a:rPr lang="nl-BE" dirty="0"/>
              <a:t> te maken, situeert zich op eenzelfde niveau als in gezinnen waarin geen kinderen aanwezig zijn.</a:t>
            </a:r>
          </a:p>
          <a:p>
            <a:pPr marL="0" indent="0">
              <a:buNone/>
            </a:pPr>
            <a:r>
              <a:rPr lang="nl-BE" dirty="0" err="1"/>
              <a:t>Hoesel</a:t>
            </a:r>
            <a:r>
              <a:rPr lang="nl-BE" dirty="0"/>
              <a:t> gezinnen met kinderen iets beter scoren blijft het nodig om ook hen volop ondersteuning te bieden om cruciale digitale vaardigheden te beheersen!</a:t>
            </a:r>
          </a:p>
        </p:txBody>
      </p:sp>
      <p:sp>
        <p:nvSpPr>
          <p:cNvPr id="4" name="Tijdelijke aanduiding voor voettekst 3">
            <a:extLst>
              <a:ext uri="{FF2B5EF4-FFF2-40B4-BE49-F238E27FC236}">
                <a16:creationId xmlns:a16="http://schemas.microsoft.com/office/drawing/2014/main" xmlns="" id="{F7EAB1EA-029E-4179-899D-B80D47B2EB8F}"/>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5" name="Tijdelijke aanduiding voor dianummer 4">
            <a:extLst>
              <a:ext uri="{FF2B5EF4-FFF2-40B4-BE49-F238E27FC236}">
                <a16:creationId xmlns:a16="http://schemas.microsoft.com/office/drawing/2014/main" xmlns="" id="{F16332C1-E107-4167-9F4E-DD7494FB5807}"/>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7591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28E7C72-D566-457F-8720-C1231F400C9C}"/>
              </a:ext>
            </a:extLst>
          </p:cNvPr>
          <p:cNvSpPr>
            <a:spLocks noGrp="1"/>
          </p:cNvSpPr>
          <p:nvPr>
            <p:ph type="title"/>
          </p:nvPr>
        </p:nvSpPr>
        <p:spPr/>
        <p:txBody>
          <a:bodyPr/>
          <a:lstStyle/>
          <a:p>
            <a:r>
              <a:rPr lang="nl-BE" dirty="0"/>
              <a:t>Nood aan betere Computervaardigheden!</a:t>
            </a:r>
          </a:p>
        </p:txBody>
      </p:sp>
      <p:sp>
        <p:nvSpPr>
          <p:cNvPr id="3" name="Tijdelijke aanduiding voor inhoud 2">
            <a:extLst>
              <a:ext uri="{FF2B5EF4-FFF2-40B4-BE49-F238E27FC236}">
                <a16:creationId xmlns:a16="http://schemas.microsoft.com/office/drawing/2014/main" xmlns="" id="{D143E33D-0E25-425A-B515-5EC218752CFB}"/>
              </a:ext>
            </a:extLst>
          </p:cNvPr>
          <p:cNvSpPr>
            <a:spLocks noGrp="1"/>
          </p:cNvSpPr>
          <p:nvPr>
            <p:ph idx="1"/>
          </p:nvPr>
        </p:nvSpPr>
        <p:spPr/>
        <p:txBody>
          <a:bodyPr>
            <a:normAutofit lnSpcReduction="10000"/>
          </a:bodyPr>
          <a:lstStyle/>
          <a:p>
            <a:r>
              <a:rPr lang="nl-BE" dirty="0"/>
              <a:t>Wie digitale competenties mist, dreigt uit de boot te vallen!</a:t>
            </a:r>
          </a:p>
          <a:p>
            <a:r>
              <a:rPr lang="nl-BE" dirty="0"/>
              <a:t>Computervaardigheden zijn een essentieel onderdeel van ons maatschappelijk bestel….</a:t>
            </a:r>
          </a:p>
          <a:p>
            <a:r>
              <a:rPr lang="nl-BE" dirty="0"/>
              <a:t>Contacten met de overheid en met dienstverleners, opzoeken van informatie, begeleiden van kinderen bij hun huiswerk ….</a:t>
            </a:r>
          </a:p>
          <a:p>
            <a:r>
              <a:rPr lang="nl-BE" dirty="0"/>
              <a:t>Maar niet iedereen heeft een computer en toegang tot het internet, wat dan?</a:t>
            </a:r>
          </a:p>
          <a:p>
            <a:r>
              <a:rPr lang="nl-BE" dirty="0"/>
              <a:t>Wie wel internet heeft kan er vaak niet alle voordelen uit putten…</a:t>
            </a:r>
          </a:p>
          <a:p>
            <a:r>
              <a:rPr lang="nl-BE" dirty="0"/>
              <a:t>Binnen gezinnen heeft vaak niet iedereen diezelfde noodzakelijke digitale vaardigheden… </a:t>
            </a:r>
          </a:p>
          <a:p>
            <a:pPr marL="0" indent="0">
              <a:buNone/>
            </a:pPr>
            <a:r>
              <a:rPr lang="nl-BE" dirty="0"/>
              <a:t>CONCLUSIE: de overheid moet de toegang tot het internet erkennen als een basisrecht voor iedereen en het tot haar taak rekenen burgers daarin bij te staan.</a:t>
            </a:r>
          </a:p>
        </p:txBody>
      </p:sp>
      <p:sp>
        <p:nvSpPr>
          <p:cNvPr id="4" name="Tijdelijke aanduiding voor voettekst 3">
            <a:extLst>
              <a:ext uri="{FF2B5EF4-FFF2-40B4-BE49-F238E27FC236}">
                <a16:creationId xmlns:a16="http://schemas.microsoft.com/office/drawing/2014/main" xmlns="" id="{B825A451-1C60-4C90-89E7-7DCB9AB497DD}"/>
              </a:ext>
            </a:extLst>
          </p:cNvPr>
          <p:cNvSpPr>
            <a:spLocks noGrp="1"/>
          </p:cNvSpPr>
          <p:nvPr>
            <p:ph type="ftr" sz="quarter" idx="11"/>
          </p:nvPr>
        </p:nvSpPr>
        <p:spPr/>
        <p:txBody>
          <a:bodyPr/>
          <a:lstStyle/>
          <a:p>
            <a:r>
              <a:rPr lang="nl-NL" dirty="0"/>
              <a:t>geïnspireerd door het E-dossier van de Gezinsbond / www.gezinsbond.be</a:t>
            </a:r>
            <a:endParaRPr lang="en-US" dirty="0"/>
          </a:p>
        </p:txBody>
      </p:sp>
      <p:sp>
        <p:nvSpPr>
          <p:cNvPr id="5" name="Tijdelijke aanduiding voor dianummer 4">
            <a:extLst>
              <a:ext uri="{FF2B5EF4-FFF2-40B4-BE49-F238E27FC236}">
                <a16:creationId xmlns:a16="http://schemas.microsoft.com/office/drawing/2014/main" xmlns="" id="{65F84C56-A8C4-48BE-8031-E0CEE50536F1}"/>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82104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9056640-05E0-4C66-843A-784DCDCB2CB6}"/>
              </a:ext>
            </a:extLst>
          </p:cNvPr>
          <p:cNvSpPr>
            <a:spLocks noGrp="1"/>
          </p:cNvSpPr>
          <p:nvPr>
            <p:ph type="title"/>
          </p:nvPr>
        </p:nvSpPr>
        <p:spPr/>
        <p:txBody>
          <a:bodyPr>
            <a:normAutofit fontScale="90000"/>
          </a:bodyPr>
          <a:lstStyle/>
          <a:p>
            <a:r>
              <a:rPr lang="nl-BE" dirty="0"/>
              <a:t>Toegang tot het internet en betere computervaardigheden voor iedereen.</a:t>
            </a:r>
            <a:br>
              <a:rPr lang="nl-BE" dirty="0"/>
            </a:br>
            <a:endParaRPr lang="nl-BE" dirty="0"/>
          </a:p>
        </p:txBody>
      </p:sp>
      <p:sp>
        <p:nvSpPr>
          <p:cNvPr id="3" name="Tijdelijke aanduiding voor inhoud 2">
            <a:extLst>
              <a:ext uri="{FF2B5EF4-FFF2-40B4-BE49-F238E27FC236}">
                <a16:creationId xmlns:a16="http://schemas.microsoft.com/office/drawing/2014/main" xmlns="" id="{A9262ECB-99F5-40EF-9480-F4E6911DCD1E}"/>
              </a:ext>
            </a:extLst>
          </p:cNvPr>
          <p:cNvSpPr>
            <a:spLocks noGrp="1"/>
          </p:cNvSpPr>
          <p:nvPr>
            <p:ph sz="half" idx="1"/>
          </p:nvPr>
        </p:nvSpPr>
        <p:spPr/>
        <p:txBody>
          <a:bodyPr>
            <a:normAutofit fontScale="92500"/>
          </a:bodyPr>
          <a:lstStyle/>
          <a:p>
            <a:pPr marL="0" indent="0">
              <a:buNone/>
            </a:pPr>
            <a:r>
              <a:rPr lang="nl-BE" sz="2800" b="1" dirty="0"/>
              <a:t>Taken voor de overheid:</a:t>
            </a:r>
          </a:p>
          <a:p>
            <a:r>
              <a:rPr lang="nl-BE" dirty="0"/>
              <a:t>aanschaf van computer mogelijk maken voor gezinnen met een beperkt budget,</a:t>
            </a:r>
          </a:p>
          <a:p>
            <a:r>
              <a:rPr lang="nl-BE" dirty="0"/>
              <a:t>sociale internettarieven,</a:t>
            </a:r>
          </a:p>
          <a:p>
            <a:r>
              <a:rPr lang="nl-BE" dirty="0"/>
              <a:t>internetaansluiting voorzien voor elke woning,</a:t>
            </a:r>
          </a:p>
          <a:p>
            <a:r>
              <a:rPr lang="nl-BE" dirty="0"/>
              <a:t>operatoren verplichten tot aanbieden voordelig internetpakket,</a:t>
            </a:r>
          </a:p>
          <a:p>
            <a:r>
              <a:rPr lang="nl-BE" dirty="0"/>
              <a:t>Voorzien in voldoende openbare computerruimtes,</a:t>
            </a:r>
          </a:p>
        </p:txBody>
      </p:sp>
      <p:sp>
        <p:nvSpPr>
          <p:cNvPr id="4" name="Tijdelijke aanduiding voor inhoud 3">
            <a:extLst>
              <a:ext uri="{FF2B5EF4-FFF2-40B4-BE49-F238E27FC236}">
                <a16:creationId xmlns:a16="http://schemas.microsoft.com/office/drawing/2014/main" xmlns="" id="{60B0F275-770D-413D-A3D6-E724C6DB3F94}"/>
              </a:ext>
            </a:extLst>
          </p:cNvPr>
          <p:cNvSpPr>
            <a:spLocks noGrp="1"/>
          </p:cNvSpPr>
          <p:nvPr>
            <p:ph sz="half" idx="2"/>
          </p:nvPr>
        </p:nvSpPr>
        <p:spPr/>
        <p:txBody>
          <a:bodyPr>
            <a:normAutofit fontScale="92500"/>
          </a:bodyPr>
          <a:lstStyle/>
          <a:p>
            <a:r>
              <a:rPr lang="nl-BE" dirty="0"/>
              <a:t>veiligheid online voor jong en oud,</a:t>
            </a:r>
          </a:p>
          <a:p>
            <a:r>
              <a:rPr lang="nl-BE" dirty="0"/>
              <a:t>ondersteuning om elkeen te begeleiden in de digitale wereld,</a:t>
            </a:r>
          </a:p>
          <a:p>
            <a:r>
              <a:rPr lang="nl-BE" dirty="0"/>
              <a:t>een online meldknop voorzien op sociale mediasites voor ongewenste inhouden.</a:t>
            </a:r>
          </a:p>
          <a:p>
            <a:r>
              <a:rPr lang="nl-BE" dirty="0"/>
              <a:t>Objectief orgaan creëren dat klachten behandelt en goed functioneert,</a:t>
            </a:r>
          </a:p>
          <a:p>
            <a:r>
              <a:rPr lang="nl-BE" dirty="0"/>
              <a:t>en juridische bescherming van de internetconsument.</a:t>
            </a:r>
          </a:p>
          <a:p>
            <a:endParaRPr lang="nl-BE" dirty="0"/>
          </a:p>
        </p:txBody>
      </p:sp>
      <p:sp>
        <p:nvSpPr>
          <p:cNvPr id="5" name="Tijdelijke aanduiding voor voettekst 4">
            <a:extLst>
              <a:ext uri="{FF2B5EF4-FFF2-40B4-BE49-F238E27FC236}">
                <a16:creationId xmlns:a16="http://schemas.microsoft.com/office/drawing/2014/main" xmlns="" id="{544016E1-EC37-4608-85D4-09EC410428E2}"/>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6" name="Tijdelijke aanduiding voor dianummer 5">
            <a:extLst>
              <a:ext uri="{FF2B5EF4-FFF2-40B4-BE49-F238E27FC236}">
                <a16:creationId xmlns:a16="http://schemas.microsoft.com/office/drawing/2014/main" xmlns="" id="{E4649EA0-929B-489A-8579-ECB27A4F1EF8}"/>
              </a:ext>
            </a:extLst>
          </p:cNvPr>
          <p:cNvSpPr>
            <a:spLocks noGrp="1"/>
          </p:cNvSpPr>
          <p:nvPr>
            <p:ph type="sldNum" sz="quarter" idx="12"/>
          </p:nvPr>
        </p:nvSpPr>
        <p:spPr/>
        <p:txBody>
          <a:bodyPr/>
          <a:lstStyle/>
          <a:p>
            <a:fld id="{6FF9F0C5-380F-41C2-899A-BAC0F0927E16}" type="slidenum">
              <a:rPr lang="en-US" smtClean="0"/>
              <a:t>3</a:t>
            </a:fld>
            <a:endParaRPr lang="en-US" dirty="0"/>
          </a:p>
        </p:txBody>
      </p:sp>
    </p:spTree>
    <p:extLst>
      <p:ext uri="{BB962C8B-B14F-4D97-AF65-F5344CB8AC3E}">
        <p14:creationId xmlns:p14="http://schemas.microsoft.com/office/powerpoint/2010/main" val="343087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EC0149-C9B9-42CD-B930-30D4C0E7D4F3}"/>
              </a:ext>
            </a:extLst>
          </p:cNvPr>
          <p:cNvSpPr>
            <a:spLocks noGrp="1"/>
          </p:cNvSpPr>
          <p:nvPr>
            <p:ph type="title"/>
          </p:nvPr>
        </p:nvSpPr>
        <p:spPr/>
        <p:txBody>
          <a:bodyPr/>
          <a:lstStyle/>
          <a:p>
            <a:r>
              <a:rPr lang="nl-BE" dirty="0"/>
              <a:t>Toegang tot het internet en betere computervaardigheden …</a:t>
            </a:r>
          </a:p>
        </p:txBody>
      </p:sp>
      <p:sp>
        <p:nvSpPr>
          <p:cNvPr id="3" name="Tijdelijke aanduiding voor inhoud 2">
            <a:extLst>
              <a:ext uri="{FF2B5EF4-FFF2-40B4-BE49-F238E27FC236}">
                <a16:creationId xmlns:a16="http://schemas.microsoft.com/office/drawing/2014/main" xmlns="" id="{DC6DB5AE-7B57-4414-B09A-7E2DBC4EFFE5}"/>
              </a:ext>
            </a:extLst>
          </p:cNvPr>
          <p:cNvSpPr>
            <a:spLocks noGrp="1"/>
          </p:cNvSpPr>
          <p:nvPr>
            <p:ph idx="1"/>
          </p:nvPr>
        </p:nvSpPr>
        <p:spPr/>
        <p:txBody>
          <a:bodyPr>
            <a:normAutofit lnSpcReduction="10000"/>
          </a:bodyPr>
          <a:lstStyle/>
          <a:p>
            <a:pPr marL="0" indent="0">
              <a:buNone/>
            </a:pPr>
            <a:r>
              <a:rPr lang="nl-BE" sz="2400" b="1" dirty="0"/>
              <a:t>In het onderwijs zijn computervaardigheden een must:</a:t>
            </a:r>
          </a:p>
          <a:p>
            <a:r>
              <a:rPr lang="nl-BE" sz="2000" dirty="0"/>
              <a:t>Echter niet alle leerlingen hebben thuis een computer ter beschikking en toegang tot het internet,</a:t>
            </a:r>
          </a:p>
          <a:p>
            <a:r>
              <a:rPr lang="nl-BE" sz="2000" dirty="0"/>
              <a:t>en niet alle ouders beschikken over de nodige digitale vaardigheden om hun kinderen goed te begeleiden in de digitale wereld.</a:t>
            </a:r>
          </a:p>
          <a:p>
            <a:pPr marL="0" indent="0">
              <a:buNone/>
            </a:pPr>
            <a:r>
              <a:rPr lang="nl-BE" sz="2400" b="1" dirty="0"/>
              <a:t>Gezinnen helpen digitale vaardigheden te verwerven!</a:t>
            </a:r>
          </a:p>
          <a:p>
            <a:r>
              <a:rPr lang="nl-BE" sz="2000" dirty="0"/>
              <a:t>Online bankieren, het gebruik van taks on web, contacten met organisaties en overheden moeten  aangeleerd worden</a:t>
            </a:r>
          </a:p>
          <a:p>
            <a:r>
              <a:rPr lang="nl-BE" sz="2000" dirty="0"/>
              <a:t>Maar ook alternatieven blijven voorzien voor wie niet wegwijs geraakt op de digitale weg via brochures, loketten, </a:t>
            </a:r>
            <a:r>
              <a:rPr lang="nl-BE" sz="2000" dirty="0" err="1"/>
              <a:t>helpdesks</a:t>
            </a:r>
            <a:r>
              <a:rPr lang="nl-BE" sz="2000" dirty="0"/>
              <a:t>….</a:t>
            </a:r>
          </a:p>
        </p:txBody>
      </p:sp>
      <p:sp>
        <p:nvSpPr>
          <p:cNvPr id="4" name="Tijdelijke aanduiding voor voettekst 3">
            <a:extLst>
              <a:ext uri="{FF2B5EF4-FFF2-40B4-BE49-F238E27FC236}">
                <a16:creationId xmlns:a16="http://schemas.microsoft.com/office/drawing/2014/main" xmlns="" id="{862FD6D8-7D7E-4B8B-8AC0-F5E3ADFC9A25}"/>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5" name="Tijdelijke aanduiding voor dianummer 4">
            <a:extLst>
              <a:ext uri="{FF2B5EF4-FFF2-40B4-BE49-F238E27FC236}">
                <a16:creationId xmlns:a16="http://schemas.microsoft.com/office/drawing/2014/main" xmlns="" id="{138F942E-CEC9-4182-B300-AC40788EEEA0}"/>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23471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9F875A5-F0D4-46EA-A01A-90CDE204DA33}"/>
              </a:ext>
            </a:extLst>
          </p:cNvPr>
          <p:cNvSpPr>
            <a:spLocks noGrp="1"/>
          </p:cNvSpPr>
          <p:nvPr>
            <p:ph type="title"/>
          </p:nvPr>
        </p:nvSpPr>
        <p:spPr/>
        <p:txBody>
          <a:bodyPr/>
          <a:lstStyle/>
          <a:p>
            <a:r>
              <a:rPr lang="nl-BE" dirty="0"/>
              <a:t>Hoe sterk zijn jouw digitale vaardigheden ?</a:t>
            </a:r>
          </a:p>
        </p:txBody>
      </p:sp>
      <p:sp>
        <p:nvSpPr>
          <p:cNvPr id="3" name="Tijdelijke aanduiding voor inhoud 2">
            <a:extLst>
              <a:ext uri="{FF2B5EF4-FFF2-40B4-BE49-F238E27FC236}">
                <a16:creationId xmlns:a16="http://schemas.microsoft.com/office/drawing/2014/main" xmlns="" id="{D02B2C39-2FB2-4B96-A97F-7DCE9408FF2E}"/>
              </a:ext>
            </a:extLst>
          </p:cNvPr>
          <p:cNvSpPr>
            <a:spLocks noGrp="1"/>
          </p:cNvSpPr>
          <p:nvPr>
            <p:ph idx="1"/>
          </p:nvPr>
        </p:nvSpPr>
        <p:spPr/>
        <p:txBody>
          <a:bodyPr>
            <a:normAutofit/>
          </a:bodyPr>
          <a:lstStyle/>
          <a:p>
            <a:pPr marL="0" indent="0">
              <a:buNone/>
            </a:pPr>
            <a:r>
              <a:rPr lang="nl-BE" sz="4000" dirty="0"/>
              <a:t>Doe de test met:</a:t>
            </a:r>
          </a:p>
          <a:p>
            <a:r>
              <a:rPr lang="nl-BE" sz="4000" dirty="0">
                <a:hlinkClick r:id="rId2"/>
              </a:rPr>
              <a:t>www.digitalegeletterdheidtest.be</a:t>
            </a:r>
            <a:r>
              <a:rPr lang="nl-BE" sz="4000" dirty="0"/>
              <a:t> </a:t>
            </a:r>
          </a:p>
        </p:txBody>
      </p:sp>
      <p:sp>
        <p:nvSpPr>
          <p:cNvPr id="4" name="Tijdelijke aanduiding voor voettekst 3">
            <a:extLst>
              <a:ext uri="{FF2B5EF4-FFF2-40B4-BE49-F238E27FC236}">
                <a16:creationId xmlns:a16="http://schemas.microsoft.com/office/drawing/2014/main" xmlns="" id="{67B0D9AE-B0B9-4ABE-A3B0-F586790D60CF}"/>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5" name="Tijdelijke aanduiding voor dianummer 4">
            <a:extLst>
              <a:ext uri="{FF2B5EF4-FFF2-40B4-BE49-F238E27FC236}">
                <a16:creationId xmlns:a16="http://schemas.microsoft.com/office/drawing/2014/main" xmlns="" id="{7426B2E9-4F24-4C28-A333-6EA18506F7F0}"/>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08923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7E4635F-BC99-42B6-9334-49AB8D40C61E}"/>
              </a:ext>
            </a:extLst>
          </p:cNvPr>
          <p:cNvSpPr>
            <a:spLocks noGrp="1"/>
          </p:cNvSpPr>
          <p:nvPr>
            <p:ph type="title"/>
          </p:nvPr>
        </p:nvSpPr>
        <p:spPr/>
        <p:txBody>
          <a:bodyPr>
            <a:normAutofit fontScale="90000"/>
          </a:bodyPr>
          <a:lstStyle/>
          <a:p>
            <a:r>
              <a:rPr lang="nl-BE" dirty="0"/>
              <a:t>Bevraging van 1000 personen over volgende digitale vaardigheden in het gezin:</a:t>
            </a:r>
          </a:p>
        </p:txBody>
      </p:sp>
      <p:sp>
        <p:nvSpPr>
          <p:cNvPr id="3" name="Tijdelijke aanduiding voor inhoud 2">
            <a:extLst>
              <a:ext uri="{FF2B5EF4-FFF2-40B4-BE49-F238E27FC236}">
                <a16:creationId xmlns:a16="http://schemas.microsoft.com/office/drawing/2014/main" xmlns="" id="{3E685882-E70E-4E99-921D-F3AD187A4C6E}"/>
              </a:ext>
            </a:extLst>
          </p:cNvPr>
          <p:cNvSpPr>
            <a:spLocks noGrp="1"/>
          </p:cNvSpPr>
          <p:nvPr>
            <p:ph idx="1"/>
          </p:nvPr>
        </p:nvSpPr>
        <p:spPr/>
        <p:txBody>
          <a:bodyPr>
            <a:normAutofit lnSpcReduction="10000"/>
          </a:bodyPr>
          <a:lstStyle/>
          <a:p>
            <a:r>
              <a:rPr lang="nl-BE" dirty="0"/>
              <a:t>Tekstverwerker gebruiken,</a:t>
            </a:r>
          </a:p>
          <a:p>
            <a:r>
              <a:rPr lang="nl-BE" dirty="0"/>
              <a:t>Rekenbladen gebruiken,</a:t>
            </a:r>
          </a:p>
          <a:p>
            <a:r>
              <a:rPr lang="nl-BE" dirty="0"/>
              <a:t>E-mails ontvangen en versturen,</a:t>
            </a:r>
          </a:p>
          <a:p>
            <a:r>
              <a:rPr lang="nl-BE" dirty="0"/>
              <a:t>Op Internet gaan,</a:t>
            </a:r>
          </a:p>
          <a:p>
            <a:r>
              <a:rPr lang="nl-BE" dirty="0"/>
              <a:t>Online nieuwssites lezen,</a:t>
            </a:r>
          </a:p>
          <a:p>
            <a:r>
              <a:rPr lang="nl-BE" dirty="0"/>
              <a:t>Informatie op internet zoeken en vinden,</a:t>
            </a:r>
          </a:p>
          <a:p>
            <a:r>
              <a:rPr lang="nl-BE" dirty="0"/>
              <a:t>Online prijsvergelijkingen vinden  (bijv. goedkoopste energieleverancier),</a:t>
            </a:r>
          </a:p>
          <a:p>
            <a:r>
              <a:rPr lang="nl-BE" dirty="0"/>
              <a:t>Online een vakantie boeken,</a:t>
            </a:r>
          </a:p>
          <a:p>
            <a:r>
              <a:rPr lang="nl-BE" dirty="0"/>
              <a:t>Persoonlijke gegevens beveiligen tegen online fraude,</a:t>
            </a:r>
          </a:p>
          <a:p>
            <a:r>
              <a:rPr lang="nl-BE" dirty="0"/>
              <a:t>De dienstregeling van het openbaar vervoer online raadplegen,</a:t>
            </a:r>
          </a:p>
        </p:txBody>
      </p:sp>
      <p:sp>
        <p:nvSpPr>
          <p:cNvPr id="4" name="Tijdelijke aanduiding voor voettekst 3">
            <a:extLst>
              <a:ext uri="{FF2B5EF4-FFF2-40B4-BE49-F238E27FC236}">
                <a16:creationId xmlns:a16="http://schemas.microsoft.com/office/drawing/2014/main" xmlns="" id="{E89E445F-798A-49D6-9855-DBF3AE850618}"/>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5" name="Tijdelijke aanduiding voor dianummer 4">
            <a:extLst>
              <a:ext uri="{FF2B5EF4-FFF2-40B4-BE49-F238E27FC236}">
                <a16:creationId xmlns:a16="http://schemas.microsoft.com/office/drawing/2014/main" xmlns="" id="{C5BD8E74-5775-4CB7-BF28-FBD1D3BA75D7}"/>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797960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A9025D2-8CD4-452D-946B-6B7A7B993F27}"/>
              </a:ext>
            </a:extLst>
          </p:cNvPr>
          <p:cNvSpPr>
            <a:spLocks noGrp="1"/>
          </p:cNvSpPr>
          <p:nvPr>
            <p:ph type="title"/>
          </p:nvPr>
        </p:nvSpPr>
        <p:spPr/>
        <p:txBody>
          <a:bodyPr/>
          <a:lstStyle/>
          <a:p>
            <a:r>
              <a:rPr lang="nl-BE" dirty="0"/>
              <a:t>Bevraging van 1000 personen over digitale vaardigheden in het gezin: </a:t>
            </a:r>
          </a:p>
        </p:txBody>
      </p:sp>
      <p:sp>
        <p:nvSpPr>
          <p:cNvPr id="3" name="Tijdelijke aanduiding voor inhoud 2">
            <a:extLst>
              <a:ext uri="{FF2B5EF4-FFF2-40B4-BE49-F238E27FC236}">
                <a16:creationId xmlns:a16="http://schemas.microsoft.com/office/drawing/2014/main" xmlns="" id="{B477D869-BC92-44E5-BC11-A8DB7F0F7D33}"/>
              </a:ext>
            </a:extLst>
          </p:cNvPr>
          <p:cNvSpPr>
            <a:spLocks noGrp="1"/>
          </p:cNvSpPr>
          <p:nvPr>
            <p:ph idx="1"/>
          </p:nvPr>
        </p:nvSpPr>
        <p:spPr/>
        <p:txBody>
          <a:bodyPr/>
          <a:lstStyle/>
          <a:p>
            <a:r>
              <a:rPr lang="nl-BE" dirty="0"/>
              <a:t>En nieuw </a:t>
            </a:r>
            <a:r>
              <a:rPr lang="nl-BE" dirty="0" err="1"/>
              <a:t>aparaat</a:t>
            </a:r>
            <a:r>
              <a:rPr lang="nl-BE" dirty="0"/>
              <a:t> (bv. printer) installeren op je computer,</a:t>
            </a:r>
          </a:p>
          <a:p>
            <a:r>
              <a:rPr lang="nl-BE" dirty="0"/>
              <a:t>Een virusscanner installeren,</a:t>
            </a:r>
          </a:p>
          <a:p>
            <a:r>
              <a:rPr lang="nl-BE" dirty="0"/>
              <a:t>Een virus detecteren, opsporen en verwijderen,</a:t>
            </a:r>
          </a:p>
          <a:p>
            <a:r>
              <a:rPr lang="nl-BE" dirty="0"/>
              <a:t>Een </a:t>
            </a:r>
            <a:r>
              <a:rPr lang="nl-BE" dirty="0" err="1"/>
              <a:t>backup</a:t>
            </a:r>
            <a:r>
              <a:rPr lang="nl-BE" dirty="0"/>
              <a:t> maken van bestanden op je computer,</a:t>
            </a:r>
          </a:p>
          <a:p>
            <a:r>
              <a:rPr lang="nl-BE" dirty="0"/>
              <a:t>Bestanden en informatie op een </a:t>
            </a:r>
            <a:r>
              <a:rPr lang="nl-BE" dirty="0" err="1"/>
              <a:t>cloud</a:t>
            </a:r>
            <a:r>
              <a:rPr lang="nl-BE" dirty="0"/>
              <a:t> zetten,</a:t>
            </a:r>
          </a:p>
          <a:p>
            <a:r>
              <a:rPr lang="nl-BE" dirty="0"/>
              <a:t>Beheren van cookies,</a:t>
            </a:r>
          </a:p>
          <a:p>
            <a:r>
              <a:rPr lang="nl-BE" dirty="0"/>
              <a:t>Op Facebook, </a:t>
            </a:r>
            <a:r>
              <a:rPr lang="nl-BE" dirty="0" err="1"/>
              <a:t>Linkedin</a:t>
            </a:r>
            <a:r>
              <a:rPr lang="nl-BE" dirty="0"/>
              <a:t>, Twitter, </a:t>
            </a:r>
            <a:r>
              <a:rPr lang="nl-BE" dirty="0" err="1"/>
              <a:t>Youtube</a:t>
            </a:r>
            <a:r>
              <a:rPr lang="nl-BE" dirty="0"/>
              <a:t> en Instagram een account aanmaken, informatie posten, vrienden toevoegen en berichten ontvangen….</a:t>
            </a:r>
          </a:p>
        </p:txBody>
      </p:sp>
      <p:sp>
        <p:nvSpPr>
          <p:cNvPr id="4" name="Tijdelijke aanduiding voor voettekst 3">
            <a:extLst>
              <a:ext uri="{FF2B5EF4-FFF2-40B4-BE49-F238E27FC236}">
                <a16:creationId xmlns:a16="http://schemas.microsoft.com/office/drawing/2014/main" xmlns="" id="{62E3C10F-FFEE-4E74-A1FF-4A5EFD88C332}"/>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5" name="Tijdelijke aanduiding voor dianummer 4">
            <a:extLst>
              <a:ext uri="{FF2B5EF4-FFF2-40B4-BE49-F238E27FC236}">
                <a16:creationId xmlns:a16="http://schemas.microsoft.com/office/drawing/2014/main" xmlns="" id="{70A2025E-66B8-4F02-99A4-79178F80200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08861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C9BA2C9-CDD5-484F-A2A0-43023AF2DC26}"/>
              </a:ext>
            </a:extLst>
          </p:cNvPr>
          <p:cNvSpPr>
            <a:spLocks noGrp="1"/>
          </p:cNvSpPr>
          <p:nvPr>
            <p:ph type="title"/>
          </p:nvPr>
        </p:nvSpPr>
        <p:spPr/>
        <p:txBody>
          <a:bodyPr>
            <a:normAutofit fontScale="90000"/>
          </a:bodyPr>
          <a:lstStyle/>
          <a:p>
            <a:r>
              <a:rPr lang="nl-BE" dirty="0"/>
              <a:t>1. Enquête over digitale vaardigheden zonder onderscheid naar leeftijd, geslacht, regio</a:t>
            </a:r>
          </a:p>
        </p:txBody>
      </p:sp>
      <p:sp>
        <p:nvSpPr>
          <p:cNvPr id="3" name="Tijdelijke aanduiding voor inhoud 2">
            <a:extLst>
              <a:ext uri="{FF2B5EF4-FFF2-40B4-BE49-F238E27FC236}">
                <a16:creationId xmlns:a16="http://schemas.microsoft.com/office/drawing/2014/main" xmlns="" id="{F4A0D13F-F1A0-4CF9-9E60-775F6CB7297A}"/>
              </a:ext>
            </a:extLst>
          </p:cNvPr>
          <p:cNvSpPr>
            <a:spLocks noGrp="1"/>
          </p:cNvSpPr>
          <p:nvPr>
            <p:ph idx="1"/>
          </p:nvPr>
        </p:nvSpPr>
        <p:spPr/>
        <p:txBody>
          <a:bodyPr>
            <a:normAutofit fontScale="92500" lnSpcReduction="20000"/>
          </a:bodyPr>
          <a:lstStyle/>
          <a:p>
            <a:r>
              <a:rPr lang="nl-BE" dirty="0"/>
              <a:t>Elke respondent kon  zichzelf een score  geven tussen 1 en 5, waarbij 1 staat voor ‘dit beheers ik niet’, en 5 voor ‘dit beheers ik heel goed’.</a:t>
            </a:r>
          </a:p>
          <a:p>
            <a:r>
              <a:rPr lang="nl-BE" dirty="0"/>
              <a:t>1 op 5 blijkt niet in staat e-mails te ontvangen en te versturen. Problematisch dus als een school alleen nog elektronisch resultaten communiceert met de ouders of wanneer een bedrijf zijn facturen alleen via e-mail verzendt.</a:t>
            </a:r>
          </a:p>
          <a:p>
            <a:r>
              <a:rPr lang="nl-BE" dirty="0"/>
              <a:t>1 op 5 kan geen informatie vinden op het internet: dus 20% kan geen info vinden op het web om zijn kinderen te helpen bij bv. een spreekbeurt op school of om de openingsuren van de bib. te checken.</a:t>
            </a:r>
          </a:p>
          <a:p>
            <a:r>
              <a:rPr lang="nl-BE" dirty="0"/>
              <a:t>34% is niet in staat om prijzen te vergelijken op het net: bv. om de goedkoopste energieleverancier op het net te vinden.</a:t>
            </a:r>
          </a:p>
          <a:p>
            <a:r>
              <a:rPr lang="nl-BE" dirty="0"/>
              <a:t>32% is niet in staat de online dienstregeling van trein of bus te raadplegen….</a:t>
            </a:r>
          </a:p>
          <a:p>
            <a:r>
              <a:rPr lang="nl-BE" dirty="0"/>
              <a:t>de helft van de respondenten weet niet hoe zijn PC te beveiligen tegen online fraude …. en dat nu we evolueren naar een tijd waarin administratie en bankzaken bijna uitsluitend via digitale weg zullen gaan …. </a:t>
            </a:r>
          </a:p>
          <a:p>
            <a:endParaRPr lang="nl-BE" dirty="0"/>
          </a:p>
        </p:txBody>
      </p:sp>
      <p:sp>
        <p:nvSpPr>
          <p:cNvPr id="4" name="Tijdelijke aanduiding voor voettekst 3">
            <a:extLst>
              <a:ext uri="{FF2B5EF4-FFF2-40B4-BE49-F238E27FC236}">
                <a16:creationId xmlns:a16="http://schemas.microsoft.com/office/drawing/2014/main" xmlns="" id="{412DAFA7-5A38-422A-A4F6-3CC180505C03}"/>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5" name="Tijdelijke aanduiding voor dianummer 4">
            <a:extLst>
              <a:ext uri="{FF2B5EF4-FFF2-40B4-BE49-F238E27FC236}">
                <a16:creationId xmlns:a16="http://schemas.microsoft.com/office/drawing/2014/main" xmlns="" id="{835DC797-F706-42C2-BFA2-054650457525}"/>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867477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881">
            <a:extLst>
              <a:ext uri="{FF2B5EF4-FFF2-40B4-BE49-F238E27FC236}">
                <a16:creationId xmlns:a16="http://schemas.microsoft.com/office/drawing/2014/main" xmlns="" id="{807E628F-150E-4BE5-B9BF-2948164CB819}"/>
              </a:ext>
            </a:extLst>
          </p:cNvPr>
          <p:cNvPicPr/>
          <p:nvPr/>
        </p:nvPicPr>
        <p:blipFill>
          <a:blip r:embed="rId2"/>
          <a:stretch>
            <a:fillRect/>
          </a:stretch>
        </p:blipFill>
        <p:spPr>
          <a:xfrm rot="5400000">
            <a:off x="2330082" y="-2156827"/>
            <a:ext cx="5878295" cy="10538460"/>
          </a:xfrm>
          <a:prstGeom prst="rect">
            <a:avLst/>
          </a:prstGeom>
        </p:spPr>
      </p:pic>
      <p:sp>
        <p:nvSpPr>
          <p:cNvPr id="2" name="Tijdelijke aanduiding voor voettekst 1">
            <a:extLst>
              <a:ext uri="{FF2B5EF4-FFF2-40B4-BE49-F238E27FC236}">
                <a16:creationId xmlns:a16="http://schemas.microsoft.com/office/drawing/2014/main" xmlns="" id="{96A23CE8-4EA1-46C4-A178-5CACDFAD9662}"/>
              </a:ext>
            </a:extLst>
          </p:cNvPr>
          <p:cNvSpPr>
            <a:spLocks noGrp="1"/>
          </p:cNvSpPr>
          <p:nvPr>
            <p:ph type="ftr" sz="quarter" idx="11"/>
          </p:nvPr>
        </p:nvSpPr>
        <p:spPr/>
        <p:txBody>
          <a:bodyPr/>
          <a:lstStyle/>
          <a:p>
            <a:r>
              <a:rPr lang="nl-NL"/>
              <a:t>geïnspireerd door het E-dossier van de Gezinsbond / www.gezinsbond.be</a:t>
            </a:r>
            <a:endParaRPr lang="en-US" dirty="0"/>
          </a:p>
        </p:txBody>
      </p:sp>
      <p:sp>
        <p:nvSpPr>
          <p:cNvPr id="3" name="Tijdelijke aanduiding voor dianummer 2">
            <a:extLst>
              <a:ext uri="{FF2B5EF4-FFF2-40B4-BE49-F238E27FC236}">
                <a16:creationId xmlns:a16="http://schemas.microsoft.com/office/drawing/2014/main" xmlns="" id="{917148BC-FD04-4607-8A42-3BC57F6792D6}"/>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4261098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538</TotalTime>
  <Words>1510</Words>
  <Application>Microsoft Office PowerPoint</Application>
  <PresentationFormat>Aangepast</PresentationFormat>
  <Paragraphs>114</Paragraphs>
  <Slides>17</Slides>
  <Notes>0</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Facet</vt:lpstr>
      <vt:lpstr>Onderzoek naar de digitaliserung in Vlaanderen</vt:lpstr>
      <vt:lpstr>Nood aan betere Computervaardigheden!</vt:lpstr>
      <vt:lpstr>Toegang tot het internet en betere computervaardigheden voor iedereen. </vt:lpstr>
      <vt:lpstr>Toegang tot het internet en betere computervaardigheden …</vt:lpstr>
      <vt:lpstr>Hoe sterk zijn jouw digitale vaardigheden ?</vt:lpstr>
      <vt:lpstr>Bevraging van 1000 personen over volgende digitale vaardigheden in het gezin:</vt:lpstr>
      <vt:lpstr>Bevraging van 1000 personen over digitale vaardigheden in het gezin: </vt:lpstr>
      <vt:lpstr>1. Enquête over digitale vaardigheden zonder onderscheid naar leeftijd, geslacht, regio</vt:lpstr>
      <vt:lpstr>PowerPoint-presentatie</vt:lpstr>
      <vt:lpstr>2. Enquête omtrent digitale vaardigheden in relatie tot het geslacht</vt:lpstr>
      <vt:lpstr>PowerPoint-presentatie</vt:lpstr>
      <vt:lpstr>PowerPoint-presentatie</vt:lpstr>
      <vt:lpstr>Digitale vaardigheden in relatie tot de leeftijd van de burgers.</vt:lpstr>
      <vt:lpstr>PowerPoint-presentatie</vt:lpstr>
      <vt:lpstr>Digitale vaardigheden in relatie tot de sociale klasse.</vt:lpstr>
      <vt:lpstr>PowerPoint-presentatie</vt:lpstr>
      <vt:lpstr>Digitale vaardigheden in relatie tot het al dan niet hebben van inwonende kinderen…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Digitalisierung in Belgien</dc:title>
  <dc:creator>User</dc:creator>
  <cp:lastModifiedBy>geens</cp:lastModifiedBy>
  <cp:revision>39</cp:revision>
  <dcterms:created xsi:type="dcterms:W3CDTF">2019-01-28T10:06:34Z</dcterms:created>
  <dcterms:modified xsi:type="dcterms:W3CDTF">2019-03-07T19:28:51Z</dcterms:modified>
</cp:coreProperties>
</file>