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843" r:id="rId2"/>
  </p:sldMasterIdLst>
  <p:notesMasterIdLst>
    <p:notesMasterId r:id="rId19"/>
  </p:notesMasterIdLst>
  <p:handoutMasterIdLst>
    <p:handoutMasterId r:id="rId20"/>
  </p:handoutMasterIdLst>
  <p:sldIdLst>
    <p:sldId id="256" r:id="rId3"/>
    <p:sldId id="261" r:id="rId4"/>
    <p:sldId id="262" r:id="rId5"/>
    <p:sldId id="259" r:id="rId6"/>
    <p:sldId id="288" r:id="rId7"/>
    <p:sldId id="260" r:id="rId8"/>
    <p:sldId id="289" r:id="rId9"/>
    <p:sldId id="295" r:id="rId10"/>
    <p:sldId id="264" r:id="rId11"/>
    <p:sldId id="290" r:id="rId12"/>
    <p:sldId id="293" r:id="rId13"/>
    <p:sldId id="296" r:id="rId14"/>
    <p:sldId id="294" r:id="rId15"/>
    <p:sldId id="297" r:id="rId16"/>
    <p:sldId id="298" r:id="rId17"/>
    <p:sldId id="299" r:id="rId18"/>
  </p:sldIdLst>
  <p:sldSz cx="12192000" cy="6858000"/>
  <p:notesSz cx="6858000" cy="9945688"/>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8AD"/>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5856" autoAdjust="0"/>
  </p:normalViewPr>
  <p:slideViewPr>
    <p:cSldViewPr snapToGrid="0" snapToObjects="1">
      <p:cViewPr varScale="1">
        <p:scale>
          <a:sx n="89" d="100"/>
          <a:sy n="89" d="100"/>
        </p:scale>
        <p:origin x="68" y="20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1" d="100"/>
          <a:sy n="91" d="100"/>
        </p:scale>
        <p:origin x="282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CB107D3-1A14-4A34-B44E-2A231240815A}"/>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F5DFCAED-ED14-419B-9F0B-B732729B9898}"/>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D65AB86F-ED45-42C2-A234-B0F3FAEEDC92}" type="datetimeFigureOut">
              <a:rPr lang="nl-NL" smtClean="0"/>
              <a:t>3-5-2019</a:t>
            </a:fld>
            <a:endParaRPr lang="nl-NL" dirty="0"/>
          </a:p>
        </p:txBody>
      </p:sp>
      <p:sp>
        <p:nvSpPr>
          <p:cNvPr id="4" name="Tijdelijke aanduiding voor voettekst 3">
            <a:extLst>
              <a:ext uri="{FF2B5EF4-FFF2-40B4-BE49-F238E27FC236}">
                <a16:creationId xmlns:a16="http://schemas.microsoft.com/office/drawing/2014/main" id="{3B90EC95-DD5F-47AC-88E6-D811759DF689}"/>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213C5F00-E738-44BC-943F-28775E3F2ED2}"/>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AA364D66-A184-4E1E-BD09-BDE5F3CF6D79}" type="slidenum">
              <a:rPr lang="nl-NL" smtClean="0"/>
              <a:t>‹nr.›</a:t>
            </a:fld>
            <a:endParaRPr lang="nl-NL" dirty="0"/>
          </a:p>
        </p:txBody>
      </p:sp>
    </p:spTree>
    <p:extLst>
      <p:ext uri="{BB962C8B-B14F-4D97-AF65-F5344CB8AC3E}">
        <p14:creationId xmlns:p14="http://schemas.microsoft.com/office/powerpoint/2010/main" val="106197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7B2B8137-5C19-432B-88EA-3E761DAD66B0}" type="datetimeFigureOut">
              <a:rPr lang="nl-NL" smtClean="0"/>
              <a:t>3-5-2019</a:t>
            </a:fld>
            <a:endParaRPr lang="nl-NL" dirty="0"/>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F949461A-C125-408D-B64C-EE4929706818}" type="slidenum">
              <a:rPr lang="nl-NL" smtClean="0"/>
              <a:t>‹nr.›</a:t>
            </a:fld>
            <a:endParaRPr lang="nl-NL" dirty="0"/>
          </a:p>
        </p:txBody>
      </p:sp>
    </p:spTree>
    <p:extLst>
      <p:ext uri="{BB962C8B-B14F-4D97-AF65-F5344CB8AC3E}">
        <p14:creationId xmlns:p14="http://schemas.microsoft.com/office/powerpoint/2010/main" val="599774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949461A-C125-408D-B64C-EE4929706818}" type="slidenum">
              <a:rPr lang="nl-NL" smtClean="0"/>
              <a:t>1</a:t>
            </a:fld>
            <a:endParaRPr lang="nl-NL" dirty="0"/>
          </a:p>
        </p:txBody>
      </p:sp>
    </p:spTree>
    <p:extLst>
      <p:ext uri="{BB962C8B-B14F-4D97-AF65-F5344CB8AC3E}">
        <p14:creationId xmlns:p14="http://schemas.microsoft.com/office/powerpoint/2010/main" val="25497927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bg2">
            <a:lumMod val="90000"/>
          </a:schemeClr>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a:alphaModFix amt="4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r="-1"/>
          <a:stretch/>
        </p:blipFill>
        <p:spPr>
          <a:xfrm>
            <a:off x="-371092" y="-5775293"/>
            <a:ext cx="12934185" cy="19262698"/>
          </a:xfrm>
          <a:prstGeom prst="rect">
            <a:avLst/>
          </a:prstGeom>
          <a:solidFill>
            <a:srgbClr val="97C8AD"/>
          </a:solidFill>
        </p:spPr>
      </p:pic>
      <p:sp>
        <p:nvSpPr>
          <p:cNvPr id="9" name="Titel 8"/>
          <p:cNvSpPr>
            <a:spLocks noGrp="1"/>
          </p:cNvSpPr>
          <p:nvPr>
            <p:ph type="title"/>
          </p:nvPr>
        </p:nvSpPr>
        <p:spPr>
          <a:xfrm>
            <a:off x="838201" y="1495565"/>
            <a:ext cx="10515600" cy="1325563"/>
          </a:xfrm>
        </p:spPr>
        <p:txBody>
          <a:bodyPr rtlCol="0"/>
          <a:lstStyle>
            <a:lvl1pPr algn="ctr">
              <a:defRPr>
                <a:solidFill>
                  <a:srgbClr val="404040"/>
                </a:solidFill>
              </a:defRPr>
            </a:lvl1pPr>
          </a:lstStyle>
          <a:p>
            <a:pPr rtl="0"/>
            <a:r>
              <a:rPr lang="nl-NL"/>
              <a:t>Klik om stijl te bewerken</a:t>
            </a:r>
            <a:endParaRPr lang="nl-NL" dirty="0"/>
          </a:p>
        </p:txBody>
      </p:sp>
      <p:sp>
        <p:nvSpPr>
          <p:cNvPr id="10" name="Afgeronde rechthoek 9"/>
          <p:cNvSpPr/>
          <p:nvPr userDrawn="1"/>
        </p:nvSpPr>
        <p:spPr>
          <a:xfrm>
            <a:off x="2165840" y="2821128"/>
            <a:ext cx="7860323" cy="1469518"/>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2" name="Tijdelijke aanduiding voor tekst 11"/>
          <p:cNvSpPr>
            <a:spLocks noGrp="1"/>
          </p:cNvSpPr>
          <p:nvPr>
            <p:ph type="body" sz="quarter" idx="10" hasCustomPrompt="1"/>
          </p:nvPr>
        </p:nvSpPr>
        <p:spPr>
          <a:xfrm>
            <a:off x="2373314" y="2972411"/>
            <a:ext cx="7439025" cy="1143000"/>
          </a:xfrm>
        </p:spPr>
        <p:txBody>
          <a:bodyPr rtlCol="0">
            <a:normAutofit/>
          </a:bodyPr>
          <a:lstStyle>
            <a:lvl1pPr marL="0" indent="0" algn="ctr">
              <a:buFontTx/>
              <a:buNone/>
              <a:defRPr sz="1600">
                <a:solidFill>
                  <a:schemeClr val="tx1">
                    <a:lumMod val="75000"/>
                    <a:lumOff val="25000"/>
                  </a:schemeClr>
                </a:solidFill>
              </a:defRPr>
            </a:lvl1pPr>
          </a:lstStyle>
          <a:p>
            <a:pPr lvl="0" rtl="0"/>
            <a:r>
              <a:rPr lang="nl-NL" dirty="0"/>
              <a:t>Klik om tekst toe te voegen</a:t>
            </a:r>
          </a:p>
        </p:txBody>
      </p:sp>
      <p:sp>
        <p:nvSpPr>
          <p:cNvPr id="13" name="Half kader 12"/>
          <p:cNvSpPr/>
          <p:nvPr userDrawn="1"/>
        </p:nvSpPr>
        <p:spPr>
          <a:xfrm rot="13500000">
            <a:off x="5202643" y="3925928"/>
            <a:ext cx="1786717" cy="1786717"/>
          </a:xfrm>
          <a:prstGeom prst="halfFrame">
            <a:avLst/>
          </a:prstGeom>
          <a:noFill/>
          <a:ln w="44450" cap="rnd" cmpd="sng">
            <a:solidFill>
              <a:schemeClr val="tx1">
                <a:lumMod val="75000"/>
                <a:lumOff val="25000"/>
              </a:schemeClr>
            </a:solidFill>
            <a:prstDash val="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tx1"/>
              </a:solidFill>
            </a:endParaRPr>
          </a:p>
        </p:txBody>
      </p:sp>
    </p:spTree>
    <p:extLst>
      <p:ext uri="{BB962C8B-B14F-4D97-AF65-F5344CB8AC3E}">
        <p14:creationId xmlns:p14="http://schemas.microsoft.com/office/powerpoint/2010/main" val="6161987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autoRev="1" fill="hold" nodeType="afterEffect">
                                  <p:stCondLst>
                                    <p:cond delay="0"/>
                                  </p:stCondLst>
                                  <p:childTnLst>
                                    <p:animMotion origin="layout" path="M 0.00052 0.82222 L -0.00091 -0.91621 " pathEditMode="relative" rAng="0" ptsTypes="AA">
                                      <p:cBhvr>
                                        <p:cTn id="6" dur="3000" fill="hold"/>
                                        <p:tgtEl>
                                          <p:spTgt spid="7"/>
                                        </p:tgtEl>
                                        <p:attrNameLst>
                                          <p:attrName>ppt_x</p:attrName>
                                          <p:attrName>ppt_y</p:attrName>
                                        </p:attrNameLst>
                                      </p:cBhvr>
                                      <p:rCtr x="-78" y="-86921"/>
                                    </p:animMotion>
                                  </p:childTnLst>
                                </p:cTn>
                              </p:par>
                              <p:par>
                                <p:cTn id="7" presetID="45" presetClass="entr" presetSubtype="0" fill="hold" grpId="1" nodeType="withEffect">
                                  <p:stCondLst>
                                    <p:cond delay="5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ppt_w</p:attrName>
                                        </p:attrNameLst>
                                      </p:cBhvr>
                                      <p:tavLst>
                                        <p:tav tm="0" fmla="#ppt_w*sin(2.5*pi*$)">
                                          <p:val>
                                            <p:fltVal val="0"/>
                                          </p:val>
                                        </p:tav>
                                        <p:tav tm="100000">
                                          <p:val>
                                            <p:fltVal val="1"/>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childTnLst>
                                </p:cTn>
                              </p:par>
                              <p:par>
                                <p:cTn id="12" presetID="45" presetClass="entr" presetSubtype="0"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ppt_w</p:attrName>
                                        </p:attrNameLst>
                                      </p:cBhvr>
                                      <p:tavLst>
                                        <p:tav tm="0" fmla="#ppt_w*sin(2.5*pi*$)">
                                          <p:val>
                                            <p:fltVal val="0"/>
                                          </p:val>
                                        </p:tav>
                                        <p:tav tm="100000">
                                          <p:val>
                                            <p:fltVal val="1"/>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childTnLst>
                                </p:cTn>
                              </p:par>
                              <p:par>
                                <p:cTn id="17" presetID="2" presetClass="entr" presetSubtype="8" accel="50000" decel="5000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0" nodeType="withEffect">
                                  <p:stCondLst>
                                    <p:cond delay="50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10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2"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par>
                                <p:cTn id="29" presetID="45" presetClass="entr" presetSubtype="0" fill="hold" grpId="2" nodeType="with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ppt_w</p:attrName>
                                        </p:attrNameLst>
                                      </p:cBhvr>
                                      <p:tavLst>
                                        <p:tav tm="0" fmla="#ppt_w*sin(2.5*pi*$)">
                                          <p:val>
                                            <p:fltVal val="0"/>
                                          </p:val>
                                        </p:tav>
                                        <p:tav tm="100000">
                                          <p:val>
                                            <p:fltVal val="1"/>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childTnLst>
                                </p:cTn>
                              </p:par>
                              <p:par>
                                <p:cTn id="34" presetID="2" presetClass="entr" presetSubtype="4" fill="hold" grpId="4"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000" fill="hold"/>
                                        <p:tgtEl>
                                          <p:spTgt spid="13"/>
                                        </p:tgtEl>
                                        <p:attrNameLst>
                                          <p:attrName>ppt_x</p:attrName>
                                        </p:attrNameLst>
                                      </p:cBhvr>
                                      <p:tavLst>
                                        <p:tav tm="0">
                                          <p:val>
                                            <p:strVal val="#ppt_x"/>
                                          </p:val>
                                        </p:tav>
                                        <p:tav tm="100000">
                                          <p:val>
                                            <p:strVal val="#ppt_x"/>
                                          </p:val>
                                        </p:tav>
                                      </p:tavLst>
                                    </p:anim>
                                    <p:anim calcmode="lin" valueType="num">
                                      <p:cBhvr additive="base">
                                        <p:cTn id="37" dur="1000" fill="hold"/>
                                        <p:tgtEl>
                                          <p:spTgt spid="13"/>
                                        </p:tgtEl>
                                        <p:attrNameLst>
                                          <p:attrName>ppt_y</p:attrName>
                                        </p:attrNameLst>
                                      </p:cBhvr>
                                      <p:tavLst>
                                        <p:tav tm="0">
                                          <p:val>
                                            <p:strVal val="1+#ppt_h/2"/>
                                          </p:val>
                                        </p:tav>
                                        <p:tav tm="100000">
                                          <p:val>
                                            <p:strVal val="#ppt_y"/>
                                          </p:val>
                                        </p:tav>
                                      </p:tavLst>
                                    </p:anim>
                                  </p:childTnLst>
                                </p:cTn>
                              </p:par>
                              <p:par>
                                <p:cTn id="38" presetID="2" presetClass="exit" presetSubtype="4" accel="50000" decel="50000" fill="hold" grpId="3" nodeType="withEffect">
                                  <p:stCondLst>
                                    <p:cond delay="4000"/>
                                  </p:stCondLst>
                                  <p:childTnLst>
                                    <p:anim calcmode="lin" valueType="num">
                                      <p:cBhvr additive="base">
                                        <p:cTn id="39" dur="1000"/>
                                        <p:tgtEl>
                                          <p:spTgt spid="13"/>
                                        </p:tgtEl>
                                        <p:attrNameLst>
                                          <p:attrName>ppt_x</p:attrName>
                                        </p:attrNameLst>
                                      </p:cBhvr>
                                      <p:tavLst>
                                        <p:tav tm="0">
                                          <p:val>
                                            <p:strVal val="ppt_x"/>
                                          </p:val>
                                        </p:tav>
                                        <p:tav tm="100000">
                                          <p:val>
                                            <p:strVal val="ppt_x"/>
                                          </p:val>
                                        </p:tav>
                                      </p:tavLst>
                                    </p:anim>
                                    <p:anim calcmode="lin" valueType="num">
                                      <p:cBhvr additive="base">
                                        <p:cTn id="40" dur="1000"/>
                                        <p:tgtEl>
                                          <p:spTgt spid="13"/>
                                        </p:tgtEl>
                                        <p:attrNameLst>
                                          <p:attrName>ppt_y</p:attrName>
                                        </p:attrNameLst>
                                      </p:cBhvr>
                                      <p:tavLst>
                                        <p:tav tm="0">
                                          <p:val>
                                            <p:strVal val="ppt_y"/>
                                          </p:val>
                                        </p:tav>
                                        <p:tav tm="100000">
                                          <p:val>
                                            <p:strVal val="1+ppt_h/2"/>
                                          </p:val>
                                        </p:tav>
                                      </p:tavLst>
                                    </p:anim>
                                    <p:set>
                                      <p:cBhvr>
                                        <p:cTn id="41" dur="1" fill="hold">
                                          <p:stCondLst>
                                            <p:cond delay="999"/>
                                          </p:stCondLst>
                                        </p:cTn>
                                        <p:tgtEl>
                                          <p:spTgt spid="13"/>
                                        </p:tgtEl>
                                        <p:attrNameLst>
                                          <p:attrName>style.visibility</p:attrName>
                                        </p:attrNameLst>
                                      </p:cBhvr>
                                      <p:to>
                                        <p:strVal val="hidden"/>
                                      </p:to>
                                    </p:set>
                                  </p:childTnLst>
                                </p:cTn>
                              </p:par>
                              <p:par>
                                <p:cTn id="42" presetID="2" presetClass="exit" presetSubtype="8" accel="50000" decel="50000" fill="hold" grpId="1" nodeType="withEffect">
                                  <p:stCondLst>
                                    <p:cond delay="4000"/>
                                  </p:stCondLst>
                                  <p:childTnLst>
                                    <p:anim calcmode="lin" valueType="num">
                                      <p:cBhvr additive="base">
                                        <p:cTn id="43" dur="1000"/>
                                        <p:tgtEl>
                                          <p:spTgt spid="12">
                                            <p:txEl>
                                              <p:pRg st="0" end="0"/>
                                            </p:txEl>
                                          </p:spTgt>
                                        </p:tgtEl>
                                        <p:attrNameLst>
                                          <p:attrName>ppt_x</p:attrName>
                                        </p:attrNameLst>
                                      </p:cBhvr>
                                      <p:tavLst>
                                        <p:tav tm="0">
                                          <p:val>
                                            <p:strVal val="ppt_x"/>
                                          </p:val>
                                        </p:tav>
                                        <p:tav tm="100000">
                                          <p:val>
                                            <p:strVal val="0-ppt_w/2"/>
                                          </p:val>
                                        </p:tav>
                                      </p:tavLst>
                                    </p:anim>
                                    <p:anim calcmode="lin" valueType="num">
                                      <p:cBhvr additive="base">
                                        <p:cTn id="44" dur="1000"/>
                                        <p:tgtEl>
                                          <p:spTgt spid="12">
                                            <p:txEl>
                                              <p:pRg st="0" end="0"/>
                                            </p:txEl>
                                          </p:spTgt>
                                        </p:tgtEl>
                                        <p:attrNameLst>
                                          <p:attrName>ppt_y</p:attrName>
                                        </p:attrNameLst>
                                      </p:cBhvr>
                                      <p:tavLst>
                                        <p:tav tm="0">
                                          <p:val>
                                            <p:strVal val="ppt_y"/>
                                          </p:val>
                                        </p:tav>
                                        <p:tav tm="100000">
                                          <p:val>
                                            <p:strVal val="ppt_y"/>
                                          </p:val>
                                        </p:tav>
                                      </p:tavLst>
                                    </p:anim>
                                    <p:set>
                                      <p:cBhvr>
                                        <p:cTn id="45" dur="1" fill="hold">
                                          <p:stCondLst>
                                            <p:cond delay="999"/>
                                          </p:stCondLst>
                                        </p:cTn>
                                        <p:tgtEl>
                                          <p:spTgt spid="12">
                                            <p:txEl>
                                              <p:pRg st="0" end="0"/>
                                            </p:txEl>
                                          </p:spTgt>
                                        </p:tgtEl>
                                        <p:attrNameLst>
                                          <p:attrName>style.visibility</p:attrName>
                                        </p:attrNameLst>
                                      </p:cBhvr>
                                      <p:to>
                                        <p:strVal val="hidden"/>
                                      </p:to>
                                    </p:set>
                                  </p:childTnLst>
                                </p:cTn>
                              </p:par>
                              <p:par>
                                <p:cTn id="46" presetID="2" presetClass="exit" presetSubtype="2" accel="50000" decel="50000" fill="hold" grpId="3" nodeType="withEffect">
                                  <p:stCondLst>
                                    <p:cond delay="4000"/>
                                  </p:stCondLst>
                                  <p:childTnLst>
                                    <p:anim calcmode="lin" valueType="num">
                                      <p:cBhvr additive="base">
                                        <p:cTn id="47" dur="1000"/>
                                        <p:tgtEl>
                                          <p:spTgt spid="9"/>
                                        </p:tgtEl>
                                        <p:attrNameLst>
                                          <p:attrName>ppt_x</p:attrName>
                                        </p:attrNameLst>
                                      </p:cBhvr>
                                      <p:tavLst>
                                        <p:tav tm="0">
                                          <p:val>
                                            <p:strVal val="ppt_x"/>
                                          </p:val>
                                        </p:tav>
                                        <p:tav tm="100000">
                                          <p:val>
                                            <p:strVal val="1+ppt_w/2"/>
                                          </p:val>
                                        </p:tav>
                                      </p:tavLst>
                                    </p:anim>
                                    <p:anim calcmode="lin" valueType="num">
                                      <p:cBhvr additive="base">
                                        <p:cTn id="48" dur="1000"/>
                                        <p:tgtEl>
                                          <p:spTgt spid="9"/>
                                        </p:tgtEl>
                                        <p:attrNameLst>
                                          <p:attrName>ppt_y</p:attrName>
                                        </p:attrNameLst>
                                      </p:cBhvr>
                                      <p:tavLst>
                                        <p:tav tm="0">
                                          <p:val>
                                            <p:strVal val="ppt_y"/>
                                          </p:val>
                                        </p:tav>
                                        <p:tav tm="100000">
                                          <p:val>
                                            <p:strVal val="ppt_y"/>
                                          </p:val>
                                        </p:tav>
                                      </p:tavLst>
                                    </p:anim>
                                    <p:set>
                                      <p:cBhvr>
                                        <p:cTn id="49" dur="1" fill="hold">
                                          <p:stCondLst>
                                            <p:cond delay="999"/>
                                          </p:stCondLst>
                                        </p:cTn>
                                        <p:tgtEl>
                                          <p:spTgt spid="9"/>
                                        </p:tgtEl>
                                        <p:attrNameLst>
                                          <p:attrName>style.visibility</p:attrName>
                                        </p:attrNameLst>
                                      </p:cBhvr>
                                      <p:to>
                                        <p:strVal val="hidden"/>
                                      </p:to>
                                    </p:set>
                                  </p:childTnLst>
                                </p:cTn>
                              </p:par>
                              <p:par>
                                <p:cTn id="50" presetID="2" presetClass="exit" presetSubtype="8" accel="50000" decel="50000" fill="hold" grpId="1" nodeType="withEffect">
                                  <p:stCondLst>
                                    <p:cond delay="4000"/>
                                  </p:stCondLst>
                                  <p:childTnLst>
                                    <p:anim calcmode="lin" valueType="num">
                                      <p:cBhvr additive="base">
                                        <p:cTn id="51" dur="1000"/>
                                        <p:tgtEl>
                                          <p:spTgt spid="10"/>
                                        </p:tgtEl>
                                        <p:attrNameLst>
                                          <p:attrName>ppt_x</p:attrName>
                                        </p:attrNameLst>
                                      </p:cBhvr>
                                      <p:tavLst>
                                        <p:tav tm="0">
                                          <p:val>
                                            <p:strVal val="ppt_x"/>
                                          </p:val>
                                        </p:tav>
                                        <p:tav tm="100000">
                                          <p:val>
                                            <p:strVal val="0-ppt_w/2"/>
                                          </p:val>
                                        </p:tav>
                                      </p:tavLst>
                                    </p:anim>
                                    <p:anim calcmode="lin" valueType="num">
                                      <p:cBhvr additive="base">
                                        <p:cTn id="52" dur="1000"/>
                                        <p:tgtEl>
                                          <p:spTgt spid="10"/>
                                        </p:tgtEl>
                                        <p:attrNameLst>
                                          <p:attrName>ppt_y</p:attrName>
                                        </p:attrNameLst>
                                      </p:cBhvr>
                                      <p:tavLst>
                                        <p:tav tm="0">
                                          <p:val>
                                            <p:strVal val="ppt_y"/>
                                          </p:val>
                                        </p:tav>
                                        <p:tav tm="100000">
                                          <p:val>
                                            <p:strVal val="ppt_y"/>
                                          </p:val>
                                        </p:tav>
                                      </p:tavLst>
                                    </p:anim>
                                    <p:set>
                                      <p:cBhvr>
                                        <p:cTn id="53"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9" grpId="3"/>
      <p:bldP spid="10" grpId="0" animBg="1"/>
      <p:bldP spid="10" grpId="1" animBg="1"/>
      <p:bldP spid="12" grpId="0" build="p">
        <p:tmplLst>
          <p:tmpl lvl="1">
            <p:tnLst>
              <p:par>
                <p:cTn presetID="2" presetClass="entr" presetSubtype="8" accel="50000" decel="5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P spid="12" grpId="1" build="p">
        <p:tmplLst>
          <p:tmpl lvl="1">
            <p:tnLst>
              <p:par>
                <p:cTn presetID="2" presetClass="exit" presetSubtype="8" accel="50000" decel="50000" fill="hold" nodeType="withEffect">
                  <p:stCondLst>
                    <p:cond delay="4000"/>
                  </p:stCondLst>
                  <p:childTnLst>
                    <p:anim calcmode="lin" valueType="num">
                      <p:cBhvr additive="base">
                        <p:cTn dur="1000"/>
                        <p:tgtEl>
                          <p:spTgt spid="12"/>
                        </p:tgtEl>
                        <p:attrNameLst>
                          <p:attrName>ppt_x</p:attrName>
                        </p:attrNameLst>
                      </p:cBhvr>
                      <p:tavLst>
                        <p:tav tm="0">
                          <p:val>
                            <p:strVal val="ppt_x"/>
                          </p:val>
                        </p:tav>
                        <p:tav tm="100000">
                          <p:val>
                            <p:strVal val="0-ppt_w/2"/>
                          </p:val>
                        </p:tav>
                      </p:tavLst>
                    </p:anim>
                    <p:anim calcmode="lin" valueType="num">
                      <p:cBhvr additive="base">
                        <p:cTn dur="1000"/>
                        <p:tgtEl>
                          <p:spTgt spid="12"/>
                        </p:tgtEl>
                        <p:attrNameLst>
                          <p:attrName>ppt_y</p:attrName>
                        </p:attrNameLst>
                      </p:cBhvr>
                      <p:tavLst>
                        <p:tav tm="0">
                          <p:val>
                            <p:strVal val="ppt_y"/>
                          </p:val>
                        </p:tav>
                        <p:tav tm="100000">
                          <p:val>
                            <p:strVal val="ppt_y"/>
                          </p:val>
                        </p:tav>
                      </p:tavLst>
                    </p:anim>
                    <p:set>
                      <p:cBhvr>
                        <p:cTn dur="1" fill="hold">
                          <p:stCondLst>
                            <p:cond delay="999"/>
                          </p:stCondLst>
                        </p:cTn>
                        <p:tgtEl>
                          <p:spTgt spid="12"/>
                        </p:tgtEl>
                        <p:attrNameLst>
                          <p:attrName>style.visibility</p:attrName>
                        </p:attrNameLst>
                      </p:cBhvr>
                      <p:to>
                        <p:strVal val="hidden"/>
                      </p:to>
                    </p:set>
                  </p:childTnLst>
                </p:cTn>
              </p:par>
            </p:tnLst>
          </p:tmpl>
        </p:tmplLst>
      </p:bldP>
      <p:bldP spid="13" grpId="2" animBg="1"/>
      <p:bldP spid="13" grpId="3" animBg="1"/>
      <p:bldP spid="13" grpId="4"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6" name="Footer Placeholder 5"/>
          <p:cNvSpPr>
            <a:spLocks noGrp="1"/>
          </p:cNvSpPr>
          <p:nvPr>
            <p:ph type="ftr" sz="quarter" idx="11"/>
          </p:nvPr>
        </p:nvSpPr>
        <p:spPr/>
        <p:txBody>
          <a:bodyPr/>
          <a:lstStyle/>
          <a:p>
            <a:pPr rtl="0"/>
            <a:r>
              <a:rPr lang="nl-NL" noProof="0"/>
              <a:t>Abschlusssymposium Graz/Austria</a:t>
            </a:r>
            <a:endParaRPr lang="nl-NL" noProof="0" dirty="0"/>
          </a:p>
        </p:txBody>
      </p:sp>
      <p:sp>
        <p:nvSpPr>
          <p:cNvPr id="7" name="Slide Number Placeholder 6"/>
          <p:cNvSpPr>
            <a:spLocks noGrp="1"/>
          </p:cNvSpPr>
          <p:nvPr>
            <p:ph type="sldNum" sz="quarter" idx="12"/>
          </p:nvPr>
        </p:nvSpPr>
        <p:spPr/>
        <p:txBody>
          <a:bodyPr/>
          <a:lstStyle/>
          <a:p>
            <a:pPr rtl="0"/>
            <a:fld id="{DA64F31B-23FA-4075-AF7D-6228CFD12F03}" type="slidenum">
              <a:rPr lang="nl-NL" noProof="0" smtClean="0"/>
              <a:t>‹nr.›</a:t>
            </a:fld>
            <a:endParaRPr lang="nl-NL" noProof="0" dirty="0"/>
          </a:p>
        </p:txBody>
      </p:sp>
      <p:sp>
        <p:nvSpPr>
          <p:cNvPr id="5" name="Date Placeholder 4"/>
          <p:cNvSpPr>
            <a:spLocks noGrp="1"/>
          </p:cNvSpPr>
          <p:nvPr>
            <p:ph type="dt" sz="half" idx="10"/>
          </p:nvPr>
        </p:nvSpPr>
        <p:spPr/>
        <p:txBody>
          <a:bodyPr/>
          <a:lstStyle/>
          <a:p>
            <a:fld id="{C0DA808D-0068-4E70-BD98-8B1166B9B8FC}" type="datetime1">
              <a:rPr lang="nl-NL" smtClean="0"/>
              <a:t>3-5-2019</a:t>
            </a:fld>
            <a:endParaRPr lang="en-US" dirty="0"/>
          </a:p>
        </p:txBody>
      </p:sp>
    </p:spTree>
    <p:extLst>
      <p:ext uri="{BB962C8B-B14F-4D97-AF65-F5344CB8AC3E}">
        <p14:creationId xmlns:p14="http://schemas.microsoft.com/office/powerpoint/2010/main" val="728754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0D3FA8C-E075-4171-9864-2B19827BF0E7}"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396988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ED10FB47-4032-46B3-B959-B7CB2055A028}"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8079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76FB0270-C578-426B-A269-79B07B17C69C}"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4164144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50D718B-5160-4D4E-A919-C6F3747582E1}"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0891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2E82993E-7F95-4868-A8FD-F1D5D537DF7C}"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3829447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15714D8-D245-4EC8-8249-523C87AE90F1}"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4233986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01AE421-4F59-4EE3-A525-0DC8F75BF547}"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304383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43D82-C358-4D8D-9AA2-00FA9305D2BE}"/>
              </a:ext>
            </a:extLst>
          </p:cNvPr>
          <p:cNvSpPr>
            <a:spLocks noGrp="1"/>
          </p:cNvSpPr>
          <p:nvPr>
            <p:ph type="title"/>
          </p:nvPr>
        </p:nvSpPr>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14CFACF-B378-4E90-B1B1-1CC03D403BEC}"/>
              </a:ext>
            </a:extLst>
          </p:cNvPr>
          <p:cNvSpPr>
            <a:spLocks noGrp="1"/>
          </p:cNvSpPr>
          <p:nvPr>
            <p:ph type="body"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1D48BBD-D095-418B-AB3B-63870905D155}"/>
              </a:ext>
            </a:extLst>
          </p:cNvPr>
          <p:cNvSpPr>
            <a:spLocks noGrp="1"/>
          </p:cNvSpPr>
          <p:nvPr>
            <p:ph type="dt" sz="half" idx="10"/>
          </p:nvPr>
        </p:nvSpPr>
        <p:spPr/>
        <p:txBody>
          <a:bodyPr/>
          <a:lstStyle/>
          <a:p>
            <a:fld id="{658EFA9D-A9C5-4CC5-93AD-E506D03E4EC2}" type="datetime1">
              <a:rPr lang="nl-NL" smtClean="0"/>
              <a:t>3-5-2019</a:t>
            </a:fld>
            <a:endParaRPr lang="nl-BE"/>
          </a:p>
        </p:txBody>
      </p:sp>
      <p:sp>
        <p:nvSpPr>
          <p:cNvPr id="5" name="Tijdelijke aanduiding voor voettekst 4">
            <a:extLst>
              <a:ext uri="{FF2B5EF4-FFF2-40B4-BE49-F238E27FC236}">
                <a16:creationId xmlns:a16="http://schemas.microsoft.com/office/drawing/2014/main" id="{90E4DFB2-F4E5-4DF1-8765-A615656FE0EB}"/>
              </a:ext>
            </a:extLst>
          </p:cNvPr>
          <p:cNvSpPr>
            <a:spLocks noGrp="1"/>
          </p:cNvSpPr>
          <p:nvPr>
            <p:ph type="ftr" sz="quarter" idx="11"/>
          </p:nvPr>
        </p:nvSpPr>
        <p:spPr/>
        <p:txBody>
          <a:bodyPr/>
          <a:lstStyle/>
          <a:p>
            <a:r>
              <a:rPr lang="nl-BE"/>
              <a:t>Abschlusssymposium Graz/Austria</a:t>
            </a:r>
          </a:p>
        </p:txBody>
      </p:sp>
      <p:sp>
        <p:nvSpPr>
          <p:cNvPr id="6" name="Tijdelijke aanduiding voor dianummer 5">
            <a:extLst>
              <a:ext uri="{FF2B5EF4-FFF2-40B4-BE49-F238E27FC236}">
                <a16:creationId xmlns:a16="http://schemas.microsoft.com/office/drawing/2014/main" id="{A287EF41-0EA9-4DEC-9F70-4BD8658EE9BC}"/>
              </a:ext>
            </a:extLst>
          </p:cNvPr>
          <p:cNvSpPr>
            <a:spLocks noGrp="1"/>
          </p:cNvSpPr>
          <p:nvPr>
            <p:ph type="sldNum" sz="quarter" idx="12"/>
          </p:nvPr>
        </p:nvSpPr>
        <p:spPr/>
        <p:txBody>
          <a:bodyPr/>
          <a:lstStyle/>
          <a:p>
            <a:fld id="{FE352C45-93CA-4E01-94AC-69E45E70D743}" type="slidenum">
              <a:rPr lang="nl-BE" smtClean="0"/>
              <a:t>‹nr.›</a:t>
            </a:fld>
            <a:endParaRPr lang="nl-BE"/>
          </a:p>
        </p:txBody>
      </p:sp>
    </p:spTree>
    <p:extLst>
      <p:ext uri="{BB962C8B-B14F-4D97-AF65-F5344CB8AC3E}">
        <p14:creationId xmlns:p14="http://schemas.microsoft.com/office/powerpoint/2010/main" val="322254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604AB554-AAE8-4C0D-A335-6236870F032D}" type="datetime1">
              <a:rPr lang="nl-NL" smtClean="0"/>
              <a:t>3-5-2019</a:t>
            </a:fld>
            <a:endParaRPr lang="nl-BE"/>
          </a:p>
        </p:txBody>
      </p:sp>
      <p:sp>
        <p:nvSpPr>
          <p:cNvPr id="5" name="Footer Placeholder 4"/>
          <p:cNvSpPr>
            <a:spLocks noGrp="1"/>
          </p:cNvSpPr>
          <p:nvPr>
            <p:ph type="ftr" sz="quarter" idx="11"/>
          </p:nvPr>
        </p:nvSpPr>
        <p:spPr/>
        <p:txBody>
          <a:bodyPr/>
          <a:lstStyle/>
          <a:p>
            <a:r>
              <a:rPr lang="nl-BE"/>
              <a:t>Abschlusssymposium Graz/Austria</a:t>
            </a:r>
          </a:p>
        </p:txBody>
      </p:sp>
      <p:sp>
        <p:nvSpPr>
          <p:cNvPr id="6" name="Slide Number Placeholder 5"/>
          <p:cNvSpPr>
            <a:spLocks noGrp="1"/>
          </p:cNvSpPr>
          <p:nvPr>
            <p:ph type="sldNum" sz="quarter" idx="12"/>
          </p:nvPr>
        </p:nvSpPr>
        <p:spPr/>
        <p:txBody>
          <a:bodyPr/>
          <a:lstStyle/>
          <a:p>
            <a:fld id="{77100DA1-4D19-4BAD-A501-A581FD57CDC7}" type="slidenum">
              <a:rPr lang="nl-BE" smtClean="0"/>
              <a:t>‹nr.›</a:t>
            </a:fld>
            <a:endParaRPr lang="nl-BE"/>
          </a:p>
        </p:txBody>
      </p:sp>
    </p:spTree>
    <p:extLst>
      <p:ext uri="{BB962C8B-B14F-4D97-AF65-F5344CB8AC3E}">
        <p14:creationId xmlns:p14="http://schemas.microsoft.com/office/powerpoint/2010/main" val="84419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9F94A62-EEDC-4C34-9221-76C4D1189F8C}" type="datetime1">
              <a:rPr lang="nl-NL" smtClean="0"/>
              <a:t>3-5-2019</a:t>
            </a:fld>
            <a:endParaRPr lang="nl-NL" dirty="0"/>
          </a:p>
        </p:txBody>
      </p:sp>
      <p:sp>
        <p:nvSpPr>
          <p:cNvPr id="5" name="Footer Placeholder 4"/>
          <p:cNvSpPr>
            <a:spLocks noGrp="1"/>
          </p:cNvSpPr>
          <p:nvPr>
            <p:ph type="ftr" sz="quarter" idx="11"/>
          </p:nvPr>
        </p:nvSpPr>
        <p:spPr/>
        <p:txBody>
          <a:bodyPr/>
          <a:lstStyle/>
          <a:p>
            <a:pPr rtl="0"/>
            <a:r>
              <a:rPr lang="nl-NL"/>
              <a:t>Abschlusssymposium Graz/Austria</a:t>
            </a:r>
            <a:endParaRPr lang="nl-NL" dirty="0"/>
          </a:p>
        </p:txBody>
      </p:sp>
      <p:sp>
        <p:nvSpPr>
          <p:cNvPr id="6" name="Slide Number Placeholder 5"/>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379553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79606871-02D7-491C-881A-0F4E2CDBB7C9}" type="datetime1">
              <a:rPr lang="nl-NL" smtClean="0"/>
              <a:t>3-5-2019</a:t>
            </a:fld>
            <a:endParaRPr lang="en-US" dirty="0"/>
          </a:p>
        </p:txBody>
      </p:sp>
      <p:sp>
        <p:nvSpPr>
          <p:cNvPr id="5" name="Footer Placeholder 4"/>
          <p:cNvSpPr>
            <a:spLocks noGrp="1"/>
          </p:cNvSpPr>
          <p:nvPr>
            <p:ph type="ftr" sz="quarter" idx="11"/>
          </p:nvPr>
        </p:nvSpPr>
        <p:spPr/>
        <p:txBody>
          <a:bodyPr/>
          <a:lstStyle/>
          <a:p>
            <a:pPr rtl="0"/>
            <a:r>
              <a:rPr lang="nl-NL" noProof="0"/>
              <a:t>Abschlusssymposium Graz/Austria</a:t>
            </a:r>
            <a:endParaRPr lang="nl-NL" noProof="0" dirty="0"/>
          </a:p>
        </p:txBody>
      </p:sp>
      <p:sp>
        <p:nvSpPr>
          <p:cNvPr id="6" name="Slide Number Placeholder 5"/>
          <p:cNvSpPr>
            <a:spLocks noGrp="1"/>
          </p:cNvSpPr>
          <p:nvPr>
            <p:ph type="sldNum" sz="quarter" idx="12"/>
          </p:nvPr>
        </p:nvSpPr>
        <p:spPr/>
        <p:txBody>
          <a:bodyPr/>
          <a:lstStyle/>
          <a:p>
            <a:pPr rtl="0"/>
            <a:fld id="{DA64F31B-23FA-4075-AF7D-6228CFD12F03}" type="slidenum">
              <a:rPr lang="nl-NL" noProof="0" smtClean="0"/>
              <a:t>‹nr.›</a:t>
            </a:fld>
            <a:endParaRPr lang="nl-NL" noProof="0" dirty="0"/>
          </a:p>
        </p:txBody>
      </p:sp>
    </p:spTree>
    <p:extLst>
      <p:ext uri="{BB962C8B-B14F-4D97-AF65-F5344CB8AC3E}">
        <p14:creationId xmlns:p14="http://schemas.microsoft.com/office/powerpoint/2010/main" val="3209844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028E8F5-8C9E-42FC-8F29-CC88C9A25C24}" type="datetime1">
              <a:rPr lang="nl-NL" smtClean="0"/>
              <a:t>3-5-2019</a:t>
            </a:fld>
            <a:endParaRPr lang="nl-NL" dirty="0"/>
          </a:p>
        </p:txBody>
      </p:sp>
      <p:sp>
        <p:nvSpPr>
          <p:cNvPr id="6" name="Footer Placeholder 5"/>
          <p:cNvSpPr>
            <a:spLocks noGrp="1"/>
          </p:cNvSpPr>
          <p:nvPr>
            <p:ph type="ftr" sz="quarter" idx="11"/>
          </p:nvPr>
        </p:nvSpPr>
        <p:spPr/>
        <p:txBody>
          <a:bodyPr/>
          <a:lstStyle/>
          <a:p>
            <a:pPr rtl="0"/>
            <a:r>
              <a:rPr lang="nl-NL"/>
              <a:t>Abschlusssymposium Graz/Austria</a:t>
            </a:r>
            <a:endParaRPr lang="nl-NL" dirty="0"/>
          </a:p>
        </p:txBody>
      </p:sp>
      <p:sp>
        <p:nvSpPr>
          <p:cNvPr id="7" name="Slide Number Placeholder 6"/>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70326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E2E45244-D273-4AEB-8BA1-76D2F9BD3AE2}" type="datetime1">
              <a:rPr lang="nl-NL" smtClean="0"/>
              <a:t>3-5-2019</a:t>
            </a:fld>
            <a:endParaRPr lang="nl-NL" dirty="0"/>
          </a:p>
        </p:txBody>
      </p:sp>
      <p:sp>
        <p:nvSpPr>
          <p:cNvPr id="8" name="Footer Placeholder 7"/>
          <p:cNvSpPr>
            <a:spLocks noGrp="1"/>
          </p:cNvSpPr>
          <p:nvPr>
            <p:ph type="ftr" sz="quarter" idx="11"/>
          </p:nvPr>
        </p:nvSpPr>
        <p:spPr/>
        <p:txBody>
          <a:bodyPr/>
          <a:lstStyle/>
          <a:p>
            <a:pPr rtl="0"/>
            <a:r>
              <a:rPr lang="nl-NL"/>
              <a:t>Abschlusssymposium Graz/Austria</a:t>
            </a:r>
            <a:endParaRPr lang="nl-NL" dirty="0"/>
          </a:p>
        </p:txBody>
      </p:sp>
      <p:sp>
        <p:nvSpPr>
          <p:cNvPr id="9" name="Slide Number Placeholder 8"/>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146246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838A54D-7BA6-42D9-BAD7-5C691420A79E}" type="datetime1">
              <a:rPr lang="nl-NL" smtClean="0"/>
              <a:t>3-5-2019</a:t>
            </a:fld>
            <a:endParaRPr lang="en-US" dirty="0"/>
          </a:p>
        </p:txBody>
      </p:sp>
      <p:sp>
        <p:nvSpPr>
          <p:cNvPr id="4" name="Footer Placeholder 3"/>
          <p:cNvSpPr>
            <a:spLocks noGrp="1"/>
          </p:cNvSpPr>
          <p:nvPr>
            <p:ph type="ftr" sz="quarter" idx="11"/>
          </p:nvPr>
        </p:nvSpPr>
        <p:spPr/>
        <p:txBody>
          <a:bodyPr/>
          <a:lstStyle/>
          <a:p>
            <a:pPr rtl="0"/>
            <a:r>
              <a:rPr lang="nl-NL" noProof="0"/>
              <a:t>Abschlusssymposium Graz/Austria</a:t>
            </a:r>
            <a:endParaRPr lang="nl-NL" noProof="0" dirty="0"/>
          </a:p>
        </p:txBody>
      </p:sp>
      <p:sp>
        <p:nvSpPr>
          <p:cNvPr id="5" name="Slide Number Placeholder 4"/>
          <p:cNvSpPr>
            <a:spLocks noGrp="1"/>
          </p:cNvSpPr>
          <p:nvPr>
            <p:ph type="sldNum" sz="quarter" idx="12"/>
          </p:nvPr>
        </p:nvSpPr>
        <p:spPr/>
        <p:txBody>
          <a:bodyPr/>
          <a:lstStyle/>
          <a:p>
            <a:pPr rtl="0"/>
            <a:fld id="{DA64F31B-23FA-4075-AF7D-6228CFD12F03}" type="slidenum">
              <a:rPr lang="nl-NL" noProof="0" smtClean="0"/>
              <a:t>‹nr.›</a:t>
            </a:fld>
            <a:endParaRPr lang="nl-NL" noProof="0" dirty="0"/>
          </a:p>
        </p:txBody>
      </p:sp>
    </p:spTree>
    <p:extLst>
      <p:ext uri="{BB962C8B-B14F-4D97-AF65-F5344CB8AC3E}">
        <p14:creationId xmlns:p14="http://schemas.microsoft.com/office/powerpoint/2010/main" val="3928165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2D18A-E69F-475E-AC8A-2D7C785CD032}" type="datetime1">
              <a:rPr lang="nl-NL" smtClean="0"/>
              <a:t>3-5-2019</a:t>
            </a:fld>
            <a:endParaRPr lang="en-US" dirty="0"/>
          </a:p>
        </p:txBody>
      </p:sp>
      <p:sp>
        <p:nvSpPr>
          <p:cNvPr id="3" name="Footer Placeholder 2"/>
          <p:cNvSpPr>
            <a:spLocks noGrp="1"/>
          </p:cNvSpPr>
          <p:nvPr>
            <p:ph type="ftr" sz="quarter" idx="11"/>
          </p:nvPr>
        </p:nvSpPr>
        <p:spPr/>
        <p:txBody>
          <a:bodyPr/>
          <a:lstStyle/>
          <a:p>
            <a:pPr rtl="0"/>
            <a:r>
              <a:rPr lang="nl-NL" noProof="0"/>
              <a:t>Abschlusssymposium Graz/Austria</a:t>
            </a:r>
            <a:endParaRPr lang="nl-NL" noProof="0" dirty="0"/>
          </a:p>
        </p:txBody>
      </p:sp>
      <p:sp>
        <p:nvSpPr>
          <p:cNvPr id="4" name="Slide Number Placeholder 3"/>
          <p:cNvSpPr>
            <a:spLocks noGrp="1"/>
          </p:cNvSpPr>
          <p:nvPr>
            <p:ph type="sldNum" sz="quarter" idx="12"/>
          </p:nvPr>
        </p:nvSpPr>
        <p:spPr/>
        <p:txBody>
          <a:bodyPr/>
          <a:lstStyle/>
          <a:p>
            <a:pPr rtl="0"/>
            <a:fld id="{DA64F31B-23FA-4075-AF7D-6228CFD12F03}" type="slidenum">
              <a:rPr lang="nl-NL" noProof="0" smtClean="0"/>
              <a:t>‹nr.›</a:t>
            </a:fld>
            <a:endParaRPr lang="nl-NL" noProof="0" dirty="0"/>
          </a:p>
        </p:txBody>
      </p:sp>
    </p:spTree>
    <p:extLst>
      <p:ext uri="{BB962C8B-B14F-4D97-AF65-F5344CB8AC3E}">
        <p14:creationId xmlns:p14="http://schemas.microsoft.com/office/powerpoint/2010/main" val="275434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0C6999B-6371-4432-8A2C-9B0E61B679F6}" type="datetime1">
              <a:rPr lang="nl-NL" smtClean="0"/>
              <a:t>3-5-2019</a:t>
            </a:fld>
            <a:endParaRPr lang="nl-NL" dirty="0"/>
          </a:p>
        </p:txBody>
      </p:sp>
      <p:sp>
        <p:nvSpPr>
          <p:cNvPr id="6" name="Footer Placeholder 5"/>
          <p:cNvSpPr>
            <a:spLocks noGrp="1"/>
          </p:cNvSpPr>
          <p:nvPr>
            <p:ph type="ftr" sz="quarter" idx="11"/>
          </p:nvPr>
        </p:nvSpPr>
        <p:spPr/>
        <p:txBody>
          <a:bodyPr/>
          <a:lstStyle/>
          <a:p>
            <a:pPr rtl="0"/>
            <a:r>
              <a:rPr lang="nl-NL"/>
              <a:t>Abschlusssymposium Graz/Austria</a:t>
            </a:r>
            <a:endParaRPr lang="nl-NL" dirty="0"/>
          </a:p>
        </p:txBody>
      </p:sp>
      <p:sp>
        <p:nvSpPr>
          <p:cNvPr id="7" name="Slide Number Placeholder 6"/>
          <p:cNvSpPr>
            <a:spLocks noGrp="1"/>
          </p:cNvSpPr>
          <p:nvPr>
            <p:ph type="sldNum" sz="quarter" idx="12"/>
          </p:nvPr>
        </p:nvSpPr>
        <p:spPr/>
        <p:txBody>
          <a:body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34712801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7C2D4-806F-4F1B-B40D-FF87C909AB84}" type="datetime1">
              <a:rPr lang="nl-NL" smtClean="0"/>
              <a:t>3-5-2019</a:t>
            </a:fld>
            <a:endParaRPr lang="nl-NL"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nl-NL"/>
              <a:t>Abschlusssymposium Graz/Austria</a:t>
            </a:r>
            <a:endParaRPr lang="nl-NL"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37729748"/>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F7C2D4-806F-4F1B-B40D-FF87C909AB84}" type="datetime1">
              <a:rPr lang="nl-NL" smtClean="0"/>
              <a:t>3-5-2019</a:t>
            </a:fld>
            <a:endParaRPr lang="nl-NL"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nl-NL"/>
              <a:t>Abschlusssymposium Graz/Austria</a:t>
            </a:r>
            <a:endParaRPr lang="nl-NL"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5402A5F3-9C7D-324D-996B-E1C18ACA6504}" type="slidenum">
              <a:rPr lang="nl-NL" smtClean="0"/>
              <a:t>‹nr.›</a:t>
            </a:fld>
            <a:endParaRPr lang="nl-NL" dirty="0"/>
          </a:p>
        </p:txBody>
      </p:sp>
    </p:spTree>
    <p:extLst>
      <p:ext uri="{BB962C8B-B14F-4D97-AF65-F5344CB8AC3E}">
        <p14:creationId xmlns:p14="http://schemas.microsoft.com/office/powerpoint/2010/main" val="416510235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ambucusforum.be/" TargetMode="Externa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PODIGIKOM </a:t>
            </a:r>
          </a:p>
        </p:txBody>
      </p:sp>
      <p:sp>
        <p:nvSpPr>
          <p:cNvPr id="5" name="Tijdelijke aanduiding voor tekst 4"/>
          <p:cNvSpPr>
            <a:spLocks noGrp="1"/>
          </p:cNvSpPr>
          <p:nvPr>
            <p:ph type="body" sz="quarter" idx="10"/>
          </p:nvPr>
        </p:nvSpPr>
        <p:spPr/>
        <p:txBody>
          <a:bodyPr>
            <a:normAutofit fontScale="77500" lnSpcReduction="20000"/>
          </a:bodyPr>
          <a:lstStyle/>
          <a:p>
            <a:r>
              <a:rPr lang="de-DE" sz="3200" dirty="0"/>
              <a:t>Pornografie-Kompetenz im Alltag der sozialen Arbeit“</a:t>
            </a:r>
          </a:p>
          <a:p>
            <a:r>
              <a:rPr lang="de-DE" dirty="0"/>
              <a:t>Projekt Nr. 2017-DE04-KA205-015270</a:t>
            </a:r>
          </a:p>
          <a:p>
            <a:r>
              <a:rPr lang="de-DE" sz="3600" dirty="0"/>
              <a:t>Ergebnisse aus Belgien</a:t>
            </a:r>
          </a:p>
        </p:txBody>
      </p:sp>
      <p:pic>
        <p:nvPicPr>
          <p:cNvPr id="6" name="Picture 5">
            <a:extLst>
              <a:ext uri="{FF2B5EF4-FFF2-40B4-BE49-F238E27FC236}">
                <a16:creationId xmlns:a16="http://schemas.microsoft.com/office/drawing/2014/main" id="{EFC9B2E9-93E2-4AD6-90FC-DD0844EB4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44" y="383902"/>
            <a:ext cx="2131196" cy="95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7536DF41-5F9E-4821-A15B-99DD89DFD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00" y="5560839"/>
            <a:ext cx="167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3">
            <a:extLst>
              <a:ext uri="{FF2B5EF4-FFF2-40B4-BE49-F238E27FC236}">
                <a16:creationId xmlns:a16="http://schemas.microsoft.com/office/drawing/2014/main" id="{4FFC47B3-AFDF-4850-BD13-6FBA67B71D35}"/>
              </a:ext>
            </a:extLst>
          </p:cNvPr>
          <p:cNvSpPr txBox="1"/>
          <p:nvPr/>
        </p:nvSpPr>
        <p:spPr>
          <a:xfrm>
            <a:off x="8586726" y="7016724"/>
            <a:ext cx="2767075" cy="288032"/>
          </a:xfrm>
          <a:prstGeom prst="rect">
            <a:avLst/>
          </a:prstGeom>
          <a:solidFill>
            <a:sysClr val="window" lastClr="FFFFFF"/>
          </a:solid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ct val="115000"/>
              </a:lnSpc>
              <a:spcAft>
                <a:spcPts val="1000"/>
              </a:spcAft>
              <a:defRPr/>
            </a:pPr>
            <a:r>
              <a:rPr lang="de-DE" sz="1200" b="1" kern="0" dirty="0">
                <a:solidFill>
                  <a:srgbClr val="808080"/>
                </a:solidFill>
                <a:latin typeface="Calibri"/>
                <a:ea typeface="Calibri"/>
                <a:cs typeface="Times New Roman"/>
              </a:rPr>
              <a:t>Mit Unterstützung </a:t>
            </a:r>
            <a:r>
              <a:rPr lang="de-DE" sz="1200" b="1" kern="0">
                <a:solidFill>
                  <a:srgbClr val="808080"/>
                </a:solidFill>
                <a:latin typeface="Calibri"/>
                <a:ea typeface="Calibri"/>
                <a:cs typeface="Times New Roman"/>
              </a:rPr>
              <a:t>der Europäischen </a:t>
            </a:r>
            <a:r>
              <a:rPr lang="de-DE" sz="1200" b="1" kern="0" dirty="0">
                <a:solidFill>
                  <a:srgbClr val="808080"/>
                </a:solidFill>
                <a:latin typeface="Calibri"/>
                <a:ea typeface="Calibri"/>
                <a:cs typeface="Times New Roman"/>
              </a:rPr>
              <a:t>Union</a:t>
            </a:r>
            <a:endParaRPr lang="de-DE" sz="1200" kern="0" dirty="0">
              <a:solidFill>
                <a:sysClr val="windowText" lastClr="000000"/>
              </a:solidFill>
              <a:latin typeface="Calibri"/>
              <a:ea typeface="Calibri"/>
              <a:cs typeface="Times New Roman"/>
            </a:endParaRPr>
          </a:p>
        </p:txBody>
      </p:sp>
      <p:pic>
        <p:nvPicPr>
          <p:cNvPr id="11" name="Afbeelding 10" descr="C:\Users\User\AppData\Local\Microsoft\Windows\INetCache\IE\OU658OEJ\Logo.png">
            <a:extLst>
              <a:ext uri="{FF2B5EF4-FFF2-40B4-BE49-F238E27FC236}">
                <a16:creationId xmlns:a16="http://schemas.microsoft.com/office/drawing/2014/main" id="{C22688A1-A23B-4549-B36F-9BAF50F80EC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230" y="597717"/>
            <a:ext cx="3076575" cy="819150"/>
          </a:xfrm>
          <a:prstGeom prst="rect">
            <a:avLst/>
          </a:prstGeom>
          <a:noFill/>
          <a:ln>
            <a:noFill/>
          </a:ln>
        </p:spPr>
      </p:pic>
      <p:pic>
        <p:nvPicPr>
          <p:cNvPr id="9" name="Afbeelding 8" descr="C:\Users\User\Documents\logo_pssssteu_Niederlaendisch.jpg">
            <a:extLst>
              <a:ext uri="{FF2B5EF4-FFF2-40B4-BE49-F238E27FC236}">
                <a16:creationId xmlns:a16="http://schemas.microsoft.com/office/drawing/2014/main" id="{5EFA48E4-8CB9-42C7-8EF7-6881D33B82D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2088" y="5170631"/>
            <a:ext cx="1251585" cy="1256665"/>
          </a:xfrm>
          <a:prstGeom prst="rect">
            <a:avLst/>
          </a:prstGeom>
          <a:noFill/>
          <a:ln>
            <a:noFill/>
          </a:ln>
        </p:spPr>
      </p:pic>
    </p:spTree>
    <p:extLst>
      <p:ext uri="{BB962C8B-B14F-4D97-AF65-F5344CB8AC3E}">
        <p14:creationId xmlns:p14="http://schemas.microsoft.com/office/powerpoint/2010/main" val="1772099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053FC2-FCFE-42DA-B3A3-B4D673CEA0F1}"/>
              </a:ext>
            </a:extLst>
          </p:cNvPr>
          <p:cNvSpPr>
            <a:spLocks noGrp="1"/>
          </p:cNvSpPr>
          <p:nvPr>
            <p:ph type="title"/>
          </p:nvPr>
        </p:nvSpPr>
        <p:spPr/>
        <p:txBody>
          <a:bodyPr/>
          <a:lstStyle/>
          <a:p>
            <a:r>
              <a:rPr lang="nl-BE" dirty="0" err="1"/>
              <a:t>Multiplikatorenveranstaltung</a:t>
            </a:r>
            <a:r>
              <a:rPr lang="nl-BE" dirty="0"/>
              <a:t> </a:t>
            </a:r>
            <a:r>
              <a:rPr lang="nl-BE" dirty="0" err="1"/>
              <a:t>am</a:t>
            </a:r>
            <a:r>
              <a:rPr lang="nl-BE" dirty="0"/>
              <a:t> 09.03.19 in Vijlen-Noorbeek</a:t>
            </a:r>
          </a:p>
        </p:txBody>
      </p:sp>
      <p:sp>
        <p:nvSpPr>
          <p:cNvPr id="3" name="Tijdelijke aanduiding voor voettekst 2">
            <a:extLst>
              <a:ext uri="{FF2B5EF4-FFF2-40B4-BE49-F238E27FC236}">
                <a16:creationId xmlns:a16="http://schemas.microsoft.com/office/drawing/2014/main" id="{F7D1761C-0ABB-45E4-8A92-CE629DDC1400}"/>
              </a:ext>
            </a:extLst>
          </p:cNvPr>
          <p:cNvSpPr>
            <a:spLocks noGrp="1"/>
          </p:cNvSpPr>
          <p:nvPr>
            <p:ph type="ftr" sz="quarter" idx="11"/>
          </p:nvPr>
        </p:nvSpPr>
        <p:spPr/>
        <p:txBody>
          <a:bodyPr/>
          <a:lstStyle/>
          <a:p>
            <a:pPr rtl="0"/>
            <a:r>
              <a:rPr lang="nl-NL" noProof="0"/>
              <a:t>Abschlusssymposium Graz/Austria</a:t>
            </a:r>
            <a:endParaRPr lang="nl-NL" noProof="0" dirty="0"/>
          </a:p>
        </p:txBody>
      </p:sp>
      <p:sp>
        <p:nvSpPr>
          <p:cNvPr id="4" name="Tijdelijke aanduiding voor dianummer 3">
            <a:extLst>
              <a:ext uri="{FF2B5EF4-FFF2-40B4-BE49-F238E27FC236}">
                <a16:creationId xmlns:a16="http://schemas.microsoft.com/office/drawing/2014/main" id="{7FEF8E4E-1ABF-4341-A81C-869965CE076B}"/>
              </a:ext>
            </a:extLst>
          </p:cNvPr>
          <p:cNvSpPr>
            <a:spLocks noGrp="1"/>
          </p:cNvSpPr>
          <p:nvPr>
            <p:ph type="sldNum" sz="quarter" idx="12"/>
          </p:nvPr>
        </p:nvSpPr>
        <p:spPr/>
        <p:txBody>
          <a:bodyPr/>
          <a:lstStyle/>
          <a:p>
            <a:pPr rtl="0"/>
            <a:fld id="{DA64F31B-23FA-4075-AF7D-6228CFD12F03}" type="slidenum">
              <a:rPr lang="nl-NL" noProof="0" smtClean="0"/>
              <a:t>10</a:t>
            </a:fld>
            <a:endParaRPr lang="nl-NL" noProof="0" dirty="0"/>
          </a:p>
        </p:txBody>
      </p:sp>
      <p:pic>
        <p:nvPicPr>
          <p:cNvPr id="8" name="Afbeelding 7">
            <a:extLst>
              <a:ext uri="{FF2B5EF4-FFF2-40B4-BE49-F238E27FC236}">
                <a16:creationId xmlns:a16="http://schemas.microsoft.com/office/drawing/2014/main" id="{ABD9D6E4-5CF6-469B-89E1-FF275F30C7FF}"/>
              </a:ext>
            </a:extLst>
          </p:cNvPr>
          <p:cNvPicPr>
            <a:picLocks noChangeAspect="1"/>
          </p:cNvPicPr>
          <p:nvPr/>
        </p:nvPicPr>
        <p:blipFill>
          <a:blip r:embed="rId2"/>
          <a:stretch>
            <a:fillRect/>
          </a:stretch>
        </p:blipFill>
        <p:spPr>
          <a:xfrm>
            <a:off x="172140" y="2090057"/>
            <a:ext cx="7749002" cy="4532812"/>
          </a:xfrm>
          <a:prstGeom prst="rect">
            <a:avLst/>
          </a:prstGeom>
        </p:spPr>
      </p:pic>
      <p:pic>
        <p:nvPicPr>
          <p:cNvPr id="6" name="Afbeelding 5" descr="C:\Users\User\Documents\logo_pssssteu_Niederlaendisch.jpg">
            <a:extLst>
              <a:ext uri="{FF2B5EF4-FFF2-40B4-BE49-F238E27FC236}">
                <a16:creationId xmlns:a16="http://schemas.microsoft.com/office/drawing/2014/main" id="{050A995E-FBD6-4EC4-8A6A-0D1C11400E8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981" y="550070"/>
            <a:ext cx="2035364" cy="1663652"/>
          </a:xfrm>
          <a:prstGeom prst="rect">
            <a:avLst/>
          </a:prstGeom>
          <a:noFill/>
          <a:ln>
            <a:noFill/>
          </a:ln>
        </p:spPr>
      </p:pic>
    </p:spTree>
    <p:extLst>
      <p:ext uri="{BB962C8B-B14F-4D97-AF65-F5344CB8AC3E}">
        <p14:creationId xmlns:p14="http://schemas.microsoft.com/office/powerpoint/2010/main" val="1855917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817F7-F09A-4DEF-A40F-369706C4E030}"/>
              </a:ext>
            </a:extLst>
          </p:cNvPr>
          <p:cNvSpPr>
            <a:spLocks noGrp="1"/>
          </p:cNvSpPr>
          <p:nvPr>
            <p:ph type="title"/>
          </p:nvPr>
        </p:nvSpPr>
        <p:spPr/>
        <p:txBody>
          <a:bodyPr>
            <a:normAutofit fontScale="90000"/>
          </a:bodyPr>
          <a:lstStyle/>
          <a:p>
            <a:br>
              <a:rPr lang="nl-BE" sz="2700" dirty="0"/>
            </a:br>
            <a:br>
              <a:rPr lang="nl-BE" sz="2700" dirty="0"/>
            </a:br>
            <a:br>
              <a:rPr lang="nl-BE" sz="2700" dirty="0"/>
            </a:br>
            <a:br>
              <a:rPr lang="nl-BE" sz="2700" dirty="0"/>
            </a:br>
            <a:br>
              <a:rPr lang="nl-BE" sz="2700" dirty="0"/>
            </a:br>
            <a:br>
              <a:rPr lang="nl-BE" sz="2700" dirty="0"/>
            </a:br>
            <a:r>
              <a:rPr lang="nl-BE" sz="2700" dirty="0"/>
              <a:t>SBF hat 12 </a:t>
            </a:r>
            <a:r>
              <a:rPr lang="nl-BE" sz="2700" dirty="0" err="1"/>
              <a:t>Sozialarbeiter</a:t>
            </a:r>
            <a:r>
              <a:rPr lang="nl-BE" sz="2700" dirty="0"/>
              <a:t> </a:t>
            </a:r>
            <a:r>
              <a:rPr lang="nl-BE" sz="2700" dirty="0" err="1"/>
              <a:t>und</a:t>
            </a:r>
            <a:r>
              <a:rPr lang="nl-BE" sz="2700" dirty="0"/>
              <a:t> </a:t>
            </a:r>
            <a:r>
              <a:rPr lang="nl-BE" sz="2700" dirty="0" err="1"/>
              <a:t>Fachkräfte</a:t>
            </a:r>
            <a:r>
              <a:rPr lang="nl-BE" sz="2700" dirty="0"/>
              <a:t> der </a:t>
            </a:r>
            <a:r>
              <a:rPr lang="nl-BE" sz="2700" dirty="0" err="1"/>
              <a:t>Jugendarbeit</a:t>
            </a:r>
            <a:r>
              <a:rPr lang="nl-BE" sz="2700" dirty="0"/>
              <a:t> </a:t>
            </a:r>
            <a:r>
              <a:rPr lang="nl-BE" sz="2700" dirty="0" err="1"/>
              <a:t>zu</a:t>
            </a:r>
            <a:r>
              <a:rPr lang="nl-BE" sz="2700" dirty="0"/>
              <a:t> </a:t>
            </a:r>
            <a:r>
              <a:rPr lang="nl-BE" sz="2700" dirty="0" err="1"/>
              <a:t>einer</a:t>
            </a:r>
            <a:r>
              <a:rPr lang="nl-BE" sz="2700" dirty="0"/>
              <a:t> </a:t>
            </a:r>
            <a:r>
              <a:rPr lang="nl-BE" sz="2700" dirty="0" err="1"/>
              <a:t>Sitzung</a:t>
            </a:r>
            <a:r>
              <a:rPr lang="nl-BE" sz="2700" dirty="0"/>
              <a:t> </a:t>
            </a:r>
            <a:r>
              <a:rPr lang="nl-BE" sz="2700" dirty="0" err="1"/>
              <a:t>eingeladen</a:t>
            </a:r>
            <a:r>
              <a:rPr lang="nl-BE" sz="2700" dirty="0"/>
              <a:t>.</a:t>
            </a:r>
            <a:br>
              <a:rPr lang="nl-BE" dirty="0"/>
            </a:br>
            <a:endParaRPr lang="nl-BE" dirty="0"/>
          </a:p>
        </p:txBody>
      </p:sp>
      <p:pic>
        <p:nvPicPr>
          <p:cNvPr id="8" name="Tijdelijke aanduiding voor inhoud 7">
            <a:extLst>
              <a:ext uri="{FF2B5EF4-FFF2-40B4-BE49-F238E27FC236}">
                <a16:creationId xmlns:a16="http://schemas.microsoft.com/office/drawing/2014/main" id="{86FE738A-03DD-4FB6-A5A7-B69F1B738254}"/>
              </a:ext>
            </a:extLst>
          </p:cNvPr>
          <p:cNvPicPr>
            <a:picLocks noGrp="1" noChangeAspect="1"/>
          </p:cNvPicPr>
          <p:nvPr>
            <p:ph idx="1"/>
          </p:nvPr>
        </p:nvPicPr>
        <p:blipFill>
          <a:blip r:embed="rId2"/>
          <a:stretch>
            <a:fillRect/>
          </a:stretch>
        </p:blipFill>
        <p:spPr>
          <a:xfrm>
            <a:off x="4760913" y="76223"/>
            <a:ext cx="7431087" cy="5965139"/>
          </a:xfrm>
        </p:spPr>
      </p:pic>
      <p:sp>
        <p:nvSpPr>
          <p:cNvPr id="4" name="Tijdelijke aanduiding voor tekst 3">
            <a:extLst>
              <a:ext uri="{FF2B5EF4-FFF2-40B4-BE49-F238E27FC236}">
                <a16:creationId xmlns:a16="http://schemas.microsoft.com/office/drawing/2014/main" id="{4F0B5E52-660E-4D37-B2C3-931A9C0BB938}"/>
              </a:ext>
            </a:extLst>
          </p:cNvPr>
          <p:cNvSpPr>
            <a:spLocks noGrp="1"/>
          </p:cNvSpPr>
          <p:nvPr>
            <p:ph type="body" sz="half" idx="2"/>
          </p:nvPr>
        </p:nvSpPr>
        <p:spPr/>
        <p:txBody>
          <a:bodyPr/>
          <a:lstStyle/>
          <a:p>
            <a:pPr marL="285750" indent="-285750">
              <a:buFont typeface="Arial" panose="020B0604020202020204" pitchFamily="34" charset="0"/>
              <a:buChar char="•"/>
            </a:pPr>
            <a:r>
              <a:rPr lang="nl-BE" dirty="0" err="1"/>
              <a:t>Projekt</a:t>
            </a:r>
            <a:r>
              <a:rPr lang="nl-BE" dirty="0"/>
              <a:t> </a:t>
            </a:r>
            <a:r>
              <a:rPr lang="nl-BE" dirty="0" err="1"/>
              <a:t>Podigikom</a:t>
            </a:r>
            <a:r>
              <a:rPr lang="nl-BE" dirty="0"/>
              <a:t> </a:t>
            </a:r>
            <a:r>
              <a:rPr lang="nl-BE" dirty="0" err="1"/>
              <a:t>wurde</a:t>
            </a:r>
            <a:r>
              <a:rPr lang="nl-BE" dirty="0"/>
              <a:t> </a:t>
            </a:r>
            <a:r>
              <a:rPr lang="nl-BE" dirty="0" err="1"/>
              <a:t>präsentiert</a:t>
            </a:r>
            <a:r>
              <a:rPr lang="nl-BE" dirty="0"/>
              <a:t> </a:t>
            </a:r>
            <a:r>
              <a:rPr lang="nl-BE" dirty="0" err="1"/>
              <a:t>und</a:t>
            </a:r>
            <a:r>
              <a:rPr lang="nl-BE" dirty="0"/>
              <a:t> </a:t>
            </a:r>
            <a:r>
              <a:rPr lang="nl-BE" dirty="0" err="1"/>
              <a:t>sie</a:t>
            </a:r>
            <a:r>
              <a:rPr lang="nl-BE" dirty="0"/>
              <a:t> </a:t>
            </a:r>
            <a:r>
              <a:rPr lang="nl-BE" dirty="0" err="1"/>
              <a:t>wurden</a:t>
            </a:r>
            <a:r>
              <a:rPr lang="nl-BE" dirty="0"/>
              <a:t> </a:t>
            </a:r>
            <a:r>
              <a:rPr lang="nl-BE" dirty="0" err="1"/>
              <a:t>gefragt</a:t>
            </a:r>
            <a:r>
              <a:rPr lang="nl-BE" dirty="0"/>
              <a:t> es in </a:t>
            </a:r>
            <a:r>
              <a:rPr lang="nl-BE" dirty="0" err="1"/>
              <a:t>ihrer</a:t>
            </a:r>
            <a:r>
              <a:rPr lang="nl-BE" dirty="0"/>
              <a:t> </a:t>
            </a:r>
            <a:r>
              <a:rPr lang="nl-BE" dirty="0" err="1"/>
              <a:t>Sozialarbeit</a:t>
            </a:r>
            <a:r>
              <a:rPr lang="nl-BE" dirty="0"/>
              <a:t> </a:t>
            </a:r>
            <a:r>
              <a:rPr lang="nl-BE" dirty="0" err="1"/>
              <a:t>umzusetzen</a:t>
            </a:r>
            <a:r>
              <a:rPr lang="nl-BE" dirty="0"/>
              <a:t>….</a:t>
            </a:r>
          </a:p>
          <a:p>
            <a:pPr marL="285750" indent="-285750">
              <a:buFont typeface="Arial" panose="020B0604020202020204" pitchFamily="34" charset="0"/>
              <a:buChar char="•"/>
            </a:pPr>
            <a:r>
              <a:rPr lang="nl-BE" dirty="0"/>
              <a:t>Das </a:t>
            </a:r>
            <a:r>
              <a:rPr lang="nl-BE" dirty="0" err="1"/>
              <a:t>tabuspiel</a:t>
            </a:r>
            <a:r>
              <a:rPr lang="nl-BE" dirty="0"/>
              <a:t> </a:t>
            </a:r>
            <a:r>
              <a:rPr lang="nl-BE" dirty="0" err="1"/>
              <a:t>wurde</a:t>
            </a:r>
            <a:r>
              <a:rPr lang="nl-BE" dirty="0"/>
              <a:t> als </a:t>
            </a:r>
            <a:r>
              <a:rPr lang="nl-BE" dirty="0" err="1"/>
              <a:t>Unterstützungsinstrument</a:t>
            </a:r>
            <a:r>
              <a:rPr lang="nl-BE" dirty="0"/>
              <a:t> </a:t>
            </a:r>
            <a:r>
              <a:rPr lang="nl-BE" dirty="0" err="1"/>
              <a:t>präsentiert</a:t>
            </a:r>
            <a:r>
              <a:rPr lang="nl-BE" dirty="0"/>
              <a:t> </a:t>
            </a:r>
            <a:r>
              <a:rPr lang="nl-BE" dirty="0" err="1"/>
              <a:t>und</a:t>
            </a:r>
            <a:r>
              <a:rPr lang="nl-BE" dirty="0"/>
              <a:t> </a:t>
            </a:r>
            <a:r>
              <a:rPr lang="nl-BE" dirty="0" err="1"/>
              <a:t>erprobt</a:t>
            </a:r>
            <a:r>
              <a:rPr lang="nl-BE" dirty="0"/>
              <a:t>.</a:t>
            </a:r>
          </a:p>
          <a:p>
            <a:pPr marL="285750" indent="-285750">
              <a:buFont typeface="Arial" panose="020B0604020202020204" pitchFamily="34" charset="0"/>
              <a:buChar char="•"/>
            </a:pPr>
            <a:r>
              <a:rPr lang="nl-BE" dirty="0" err="1"/>
              <a:t>Sie</a:t>
            </a:r>
            <a:r>
              <a:rPr lang="nl-BE" dirty="0"/>
              <a:t> </a:t>
            </a:r>
            <a:r>
              <a:rPr lang="nl-BE" dirty="0" err="1"/>
              <a:t>hielten</a:t>
            </a:r>
            <a:r>
              <a:rPr lang="nl-BE" dirty="0"/>
              <a:t> es </a:t>
            </a:r>
            <a:r>
              <a:rPr lang="nl-BE" dirty="0" err="1"/>
              <a:t>für</a:t>
            </a:r>
            <a:r>
              <a:rPr lang="nl-BE" dirty="0"/>
              <a:t> </a:t>
            </a:r>
            <a:r>
              <a:rPr lang="nl-BE" dirty="0" err="1"/>
              <a:t>einen</a:t>
            </a:r>
            <a:r>
              <a:rPr lang="nl-BE" dirty="0"/>
              <a:t> </a:t>
            </a:r>
            <a:r>
              <a:rPr lang="nl-BE" dirty="0" err="1"/>
              <a:t>ausgezeichneten</a:t>
            </a:r>
            <a:r>
              <a:rPr lang="nl-BE" dirty="0"/>
              <a:t> </a:t>
            </a:r>
            <a:r>
              <a:rPr lang="nl-BE" dirty="0" err="1"/>
              <a:t>Diskussionbeginn</a:t>
            </a:r>
            <a:r>
              <a:rPr lang="nl-BE" dirty="0"/>
              <a:t> </a:t>
            </a:r>
            <a:r>
              <a:rPr lang="nl-BE" dirty="0" err="1"/>
              <a:t>um</a:t>
            </a:r>
            <a:r>
              <a:rPr lang="nl-BE" dirty="0"/>
              <a:t> </a:t>
            </a:r>
            <a:r>
              <a:rPr lang="nl-BE" dirty="0" err="1"/>
              <a:t>mit</a:t>
            </a:r>
            <a:r>
              <a:rPr lang="nl-BE" dirty="0"/>
              <a:t> </a:t>
            </a:r>
            <a:r>
              <a:rPr lang="nl-BE" dirty="0" err="1"/>
              <a:t>jungen</a:t>
            </a:r>
            <a:r>
              <a:rPr lang="nl-BE" dirty="0"/>
              <a:t> </a:t>
            </a:r>
            <a:r>
              <a:rPr lang="nl-BE" dirty="0" err="1"/>
              <a:t>Leuten</a:t>
            </a:r>
            <a:r>
              <a:rPr lang="nl-BE" dirty="0"/>
              <a:t> </a:t>
            </a:r>
            <a:r>
              <a:rPr lang="nl-BE" dirty="0" err="1"/>
              <a:t>über</a:t>
            </a:r>
            <a:r>
              <a:rPr lang="nl-BE" dirty="0"/>
              <a:t> das </a:t>
            </a:r>
            <a:r>
              <a:rPr lang="nl-BE" dirty="0" err="1"/>
              <a:t>heikle</a:t>
            </a:r>
            <a:r>
              <a:rPr lang="nl-BE" dirty="0"/>
              <a:t> Thema Pornografie </a:t>
            </a:r>
            <a:r>
              <a:rPr lang="nl-BE" dirty="0" err="1"/>
              <a:t>sprechen</a:t>
            </a:r>
            <a:r>
              <a:rPr lang="nl-BE" dirty="0"/>
              <a:t> </a:t>
            </a:r>
            <a:r>
              <a:rPr lang="nl-BE" dirty="0" err="1"/>
              <a:t>zu</a:t>
            </a:r>
            <a:r>
              <a:rPr lang="nl-BE" dirty="0"/>
              <a:t> </a:t>
            </a:r>
            <a:r>
              <a:rPr lang="nl-BE" dirty="0" err="1"/>
              <a:t>können</a:t>
            </a:r>
            <a:r>
              <a:rPr lang="nl-BE" dirty="0"/>
              <a:t>. </a:t>
            </a:r>
          </a:p>
        </p:txBody>
      </p:sp>
      <p:sp>
        <p:nvSpPr>
          <p:cNvPr id="5" name="Tijdelijke aanduiding voor voettekst 4">
            <a:extLst>
              <a:ext uri="{FF2B5EF4-FFF2-40B4-BE49-F238E27FC236}">
                <a16:creationId xmlns:a16="http://schemas.microsoft.com/office/drawing/2014/main" id="{0E282248-D029-405D-8EA4-6251D85B9827}"/>
              </a:ext>
            </a:extLst>
          </p:cNvPr>
          <p:cNvSpPr>
            <a:spLocks noGrp="1"/>
          </p:cNvSpPr>
          <p:nvPr>
            <p:ph type="ftr" sz="quarter" idx="11"/>
          </p:nvPr>
        </p:nvSpPr>
        <p:spPr/>
        <p:txBody>
          <a:bodyPr/>
          <a:lstStyle/>
          <a:p>
            <a:pPr rtl="0"/>
            <a:r>
              <a:rPr lang="nl-NL"/>
              <a:t>Abschlusssymposium Graz/Austria</a:t>
            </a:r>
            <a:endParaRPr lang="nl-NL" dirty="0"/>
          </a:p>
        </p:txBody>
      </p:sp>
      <p:sp>
        <p:nvSpPr>
          <p:cNvPr id="6" name="Tijdelijke aanduiding voor dianummer 5">
            <a:extLst>
              <a:ext uri="{FF2B5EF4-FFF2-40B4-BE49-F238E27FC236}">
                <a16:creationId xmlns:a16="http://schemas.microsoft.com/office/drawing/2014/main" id="{F9E3DB0B-7097-45ED-91FD-B18DCA7E2A9D}"/>
              </a:ext>
            </a:extLst>
          </p:cNvPr>
          <p:cNvSpPr>
            <a:spLocks noGrp="1"/>
          </p:cNvSpPr>
          <p:nvPr>
            <p:ph type="sldNum" sz="quarter" idx="12"/>
          </p:nvPr>
        </p:nvSpPr>
        <p:spPr/>
        <p:txBody>
          <a:bodyPr/>
          <a:lstStyle/>
          <a:p>
            <a:pPr rtl="0"/>
            <a:fld id="{5402A5F3-9C7D-324D-996B-E1C18ACA6504}" type="slidenum">
              <a:rPr lang="nl-NL" smtClean="0"/>
              <a:t>11</a:t>
            </a:fld>
            <a:endParaRPr lang="nl-NL" dirty="0"/>
          </a:p>
        </p:txBody>
      </p:sp>
      <p:pic>
        <p:nvPicPr>
          <p:cNvPr id="7" name="Afbeelding 6" descr="C:\Users\User\AppData\Local\Microsoft\Windows\INetCache\IE\OU658OEJ\Logo.png">
            <a:extLst>
              <a:ext uri="{FF2B5EF4-FFF2-40B4-BE49-F238E27FC236}">
                <a16:creationId xmlns:a16="http://schemas.microsoft.com/office/drawing/2014/main" id="{5F7D15EF-05FB-468C-A360-D79DA4AD0D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828" y="271462"/>
            <a:ext cx="2094230" cy="714375"/>
          </a:xfrm>
          <a:prstGeom prst="rect">
            <a:avLst/>
          </a:prstGeom>
          <a:noFill/>
          <a:ln>
            <a:noFill/>
          </a:ln>
        </p:spPr>
      </p:pic>
    </p:spTree>
    <p:extLst>
      <p:ext uri="{BB962C8B-B14F-4D97-AF65-F5344CB8AC3E}">
        <p14:creationId xmlns:p14="http://schemas.microsoft.com/office/powerpoint/2010/main" val="3345917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Multiplikatorenverantaltung</a:t>
            </a:r>
            <a:r>
              <a:rPr lang="nl-BE" dirty="0"/>
              <a:t> in Bonheiden </a:t>
            </a:r>
            <a:r>
              <a:rPr lang="nl-BE" dirty="0" err="1"/>
              <a:t>am</a:t>
            </a:r>
            <a:r>
              <a:rPr lang="nl-BE" dirty="0"/>
              <a:t> </a:t>
            </a:r>
            <a:r>
              <a:rPr lang="nl-BE" dirty="0" err="1"/>
              <a:t>Samstag</a:t>
            </a:r>
            <a:r>
              <a:rPr lang="nl-BE" dirty="0"/>
              <a:t> 16.03.2019</a:t>
            </a:r>
          </a:p>
        </p:txBody>
      </p:sp>
      <p:sp>
        <p:nvSpPr>
          <p:cNvPr id="3" name="Tijdelijke aanduiding voor inhoud 2"/>
          <p:cNvSpPr>
            <a:spLocks noGrp="1"/>
          </p:cNvSpPr>
          <p:nvPr>
            <p:ph idx="1"/>
          </p:nvPr>
        </p:nvSpPr>
        <p:spPr>
          <a:xfrm>
            <a:off x="677334" y="1839687"/>
            <a:ext cx="8596668" cy="4201676"/>
          </a:xfrm>
        </p:spPr>
        <p:txBody>
          <a:bodyPr>
            <a:noAutofit/>
          </a:bodyPr>
          <a:lstStyle/>
          <a:p>
            <a:pPr marL="0" indent="0">
              <a:buNone/>
            </a:pPr>
            <a:r>
              <a:rPr lang="de-DE" sz="1400" dirty="0"/>
              <a:t> Um 17.00 Uhr im Haus </a:t>
            </a:r>
            <a:r>
              <a:rPr lang="de-DE" sz="1400" dirty="0" err="1"/>
              <a:t>Blikveld</a:t>
            </a:r>
            <a:r>
              <a:rPr lang="de-DE" sz="1400" dirty="0"/>
              <a:t> zusammen mit dem Elternverein KWB-</a:t>
            </a:r>
            <a:r>
              <a:rPr lang="de-DE" sz="1400" dirty="0" err="1"/>
              <a:t>Bonheiden</a:t>
            </a:r>
            <a:r>
              <a:rPr lang="de-DE" sz="1400" dirty="0"/>
              <a:t>-</a:t>
            </a:r>
            <a:r>
              <a:rPr lang="de-DE" sz="1400" dirty="0" err="1"/>
              <a:t>Rijmenam</a:t>
            </a:r>
            <a:endParaRPr lang="de-DE" sz="1400" dirty="0"/>
          </a:p>
          <a:p>
            <a:r>
              <a:rPr lang="de-DE" sz="1400" dirty="0"/>
              <a:t>Dieser Verein organisiert regelmäßig kurze Studiennachmittage für seine Mitglieder, an denen </a:t>
            </a:r>
            <a:r>
              <a:rPr lang="de-DE" sz="1400" dirty="0" err="1"/>
              <a:t>u.m</a:t>
            </a:r>
            <a:r>
              <a:rPr lang="de-DE" sz="1400" dirty="0"/>
              <a:t>. Unterricht über die Nutzung von Computern und Internet und wie Kinder und Jugendliche dabei unterstützt werden können.</a:t>
            </a:r>
          </a:p>
          <a:p>
            <a:r>
              <a:rPr lang="de-DE" sz="1400" dirty="0"/>
              <a:t>Rede des Soziologen Wim </a:t>
            </a:r>
            <a:r>
              <a:rPr lang="de-DE" sz="1400" dirty="0" err="1"/>
              <a:t>Verlinde</a:t>
            </a:r>
            <a:r>
              <a:rPr lang="de-DE" sz="1400" dirty="0"/>
              <a:t> und von Stadtrat für Kultur Mieke Van den Brande (unser Beirat)</a:t>
            </a:r>
          </a:p>
          <a:p>
            <a:pPr marL="0" indent="0">
              <a:buNone/>
            </a:pPr>
            <a:r>
              <a:rPr lang="de-DE" sz="1400" dirty="0"/>
              <a:t>Anschließend wurden sechs Gruppen mit je 8 Personen gebildet, die folgende Themen diskutierten: </a:t>
            </a:r>
          </a:p>
          <a:p>
            <a:pPr marL="0" indent="0">
              <a:buNone/>
            </a:pPr>
            <a:r>
              <a:rPr lang="de-DE" sz="1400" dirty="0"/>
              <a:t> -   Pornografie im digitalen Alltag junger Menschen und die Beseitigung des damit verbundenen Tabus.</a:t>
            </a:r>
          </a:p>
          <a:p>
            <a:pPr marL="0" indent="0">
              <a:buNone/>
            </a:pPr>
            <a:r>
              <a:rPr lang="de-DE" sz="1400" dirty="0"/>
              <a:t> -   </a:t>
            </a:r>
            <a:r>
              <a:rPr lang="de-DE" sz="1400" dirty="0" err="1"/>
              <a:t>Pornografiekompetenz</a:t>
            </a:r>
            <a:r>
              <a:rPr lang="de-DE" sz="1400" dirty="0"/>
              <a:t> und professionelle Intervention sind oft gefragt.</a:t>
            </a:r>
          </a:p>
          <a:p>
            <a:pPr marL="0" indent="0">
              <a:buNone/>
            </a:pPr>
            <a:r>
              <a:rPr lang="de-DE" sz="1400" dirty="0"/>
              <a:t>  -  Professionelle Intervention ist OK, aber was kann jemand, ein Elternteil, am besten selbst tun?- das</a:t>
            </a:r>
          </a:p>
          <a:p>
            <a:pPr marL="0" indent="0">
              <a:buNone/>
            </a:pPr>
            <a:r>
              <a:rPr lang="de-DE" sz="1400" dirty="0"/>
              <a:t>     Tabuspiel bietet diese Möglichkeit!</a:t>
            </a:r>
          </a:p>
          <a:p>
            <a:pPr marL="0" indent="0">
              <a:buNone/>
            </a:pPr>
            <a:r>
              <a:rPr lang="de-DE" sz="1400" dirty="0"/>
              <a:t>   - Pornografie im Internet und die Rechtsfolgen /  Jugendschutz und was die Politik tun kann und sollte.</a:t>
            </a:r>
          </a:p>
          <a:p>
            <a:pPr marL="0" indent="0">
              <a:buNone/>
            </a:pPr>
            <a:r>
              <a:rPr lang="de-DE" sz="1400" dirty="0"/>
              <a:t>Beendet wurde mit einer Podiumsdiskussion und  Zusammenfassung des Gelernten.</a:t>
            </a:r>
          </a:p>
          <a:p>
            <a:pPr marL="0" indent="0">
              <a:buNone/>
            </a:pPr>
            <a:endParaRPr lang="nl-BE" sz="1400" dirty="0"/>
          </a:p>
        </p:txBody>
      </p:sp>
      <p:sp>
        <p:nvSpPr>
          <p:cNvPr id="4" name="Tijdelijke aanduiding voor voettekst 3"/>
          <p:cNvSpPr>
            <a:spLocks noGrp="1"/>
          </p:cNvSpPr>
          <p:nvPr>
            <p:ph type="ftr" sz="quarter" idx="11"/>
          </p:nvPr>
        </p:nvSpPr>
        <p:spPr/>
        <p:txBody>
          <a:bodyPr/>
          <a:lstStyle/>
          <a:p>
            <a:pPr rtl="0"/>
            <a:r>
              <a:rPr lang="nl-NL"/>
              <a:t>Abschlusssymposium Graz/Austria</a:t>
            </a:r>
            <a:endParaRPr lang="nl-NL" dirty="0"/>
          </a:p>
        </p:txBody>
      </p:sp>
      <p:sp>
        <p:nvSpPr>
          <p:cNvPr id="5" name="Tijdelijke aanduiding voor dianummer 4"/>
          <p:cNvSpPr>
            <a:spLocks noGrp="1"/>
          </p:cNvSpPr>
          <p:nvPr>
            <p:ph type="sldNum" sz="quarter" idx="12"/>
          </p:nvPr>
        </p:nvSpPr>
        <p:spPr/>
        <p:txBody>
          <a:bodyPr/>
          <a:lstStyle/>
          <a:p>
            <a:pPr rtl="0"/>
            <a:fld id="{5402A5F3-9C7D-324D-996B-E1C18ACA6504}" type="slidenum">
              <a:rPr lang="nl-NL" smtClean="0"/>
              <a:t>12</a:t>
            </a:fld>
            <a:endParaRPr lang="nl-NL" dirty="0"/>
          </a:p>
        </p:txBody>
      </p:sp>
    </p:spTree>
    <p:extLst>
      <p:ext uri="{BB962C8B-B14F-4D97-AF65-F5344CB8AC3E}">
        <p14:creationId xmlns:p14="http://schemas.microsoft.com/office/powerpoint/2010/main" val="3725567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872D2-7960-466E-A7D7-F8FA1FDD6FA0}"/>
              </a:ext>
            </a:extLst>
          </p:cNvPr>
          <p:cNvSpPr>
            <a:spLocks noGrp="1"/>
          </p:cNvSpPr>
          <p:nvPr>
            <p:ph type="title"/>
          </p:nvPr>
        </p:nvSpPr>
        <p:spPr/>
        <p:txBody>
          <a:bodyPr/>
          <a:lstStyle/>
          <a:p>
            <a:r>
              <a:rPr lang="nl-BE" dirty="0"/>
              <a:t>Bonheiden, 16.03.19</a:t>
            </a:r>
          </a:p>
        </p:txBody>
      </p:sp>
      <p:sp>
        <p:nvSpPr>
          <p:cNvPr id="3" name="Tijdelijke aanduiding voor voettekst 2">
            <a:extLst>
              <a:ext uri="{FF2B5EF4-FFF2-40B4-BE49-F238E27FC236}">
                <a16:creationId xmlns:a16="http://schemas.microsoft.com/office/drawing/2014/main" id="{66311E85-B210-4ECC-9FFA-74E4715D68B5}"/>
              </a:ext>
            </a:extLst>
          </p:cNvPr>
          <p:cNvSpPr>
            <a:spLocks noGrp="1"/>
          </p:cNvSpPr>
          <p:nvPr>
            <p:ph type="ftr" sz="quarter" idx="11"/>
          </p:nvPr>
        </p:nvSpPr>
        <p:spPr/>
        <p:txBody>
          <a:bodyPr/>
          <a:lstStyle/>
          <a:p>
            <a:r>
              <a:rPr lang="nl-NL" noProof="0"/>
              <a:t>Abschlusssymposium Graz/Austria</a:t>
            </a:r>
            <a:endParaRPr lang="nl-NL" noProof="0" dirty="0"/>
          </a:p>
        </p:txBody>
      </p:sp>
      <p:sp>
        <p:nvSpPr>
          <p:cNvPr id="4" name="Tijdelijke aanduiding voor dianummer 3">
            <a:extLst>
              <a:ext uri="{FF2B5EF4-FFF2-40B4-BE49-F238E27FC236}">
                <a16:creationId xmlns:a16="http://schemas.microsoft.com/office/drawing/2014/main" id="{3EE9FBCC-9248-44FD-A38F-2A31BBEFF233}"/>
              </a:ext>
            </a:extLst>
          </p:cNvPr>
          <p:cNvSpPr>
            <a:spLocks noGrp="1"/>
          </p:cNvSpPr>
          <p:nvPr>
            <p:ph type="sldNum" sz="quarter" idx="12"/>
          </p:nvPr>
        </p:nvSpPr>
        <p:spPr/>
        <p:txBody>
          <a:bodyPr/>
          <a:lstStyle/>
          <a:p>
            <a:fld id="{DA64F31B-23FA-4075-AF7D-6228CFD12F03}" type="slidenum">
              <a:rPr lang="nl-NL" noProof="0" smtClean="0"/>
              <a:pPr/>
              <a:t>13</a:t>
            </a:fld>
            <a:endParaRPr lang="nl-NL" noProof="0" dirty="0"/>
          </a:p>
        </p:txBody>
      </p:sp>
      <p:pic>
        <p:nvPicPr>
          <p:cNvPr id="6" name="Afbeelding 5">
            <a:extLst>
              <a:ext uri="{FF2B5EF4-FFF2-40B4-BE49-F238E27FC236}">
                <a16:creationId xmlns:a16="http://schemas.microsoft.com/office/drawing/2014/main" id="{3CA0D9DA-DF5A-45ED-91C1-28ACB271F3DD}"/>
              </a:ext>
            </a:extLst>
          </p:cNvPr>
          <p:cNvPicPr>
            <a:picLocks noChangeAspect="1"/>
          </p:cNvPicPr>
          <p:nvPr/>
        </p:nvPicPr>
        <p:blipFill>
          <a:blip r:embed="rId2"/>
          <a:stretch>
            <a:fillRect/>
          </a:stretch>
        </p:blipFill>
        <p:spPr>
          <a:xfrm>
            <a:off x="398192" y="1385888"/>
            <a:ext cx="5381102" cy="5472112"/>
          </a:xfrm>
          <a:prstGeom prst="rect">
            <a:avLst/>
          </a:prstGeom>
        </p:spPr>
      </p:pic>
      <p:pic>
        <p:nvPicPr>
          <p:cNvPr id="11" name="Afbeelding 10">
            <a:extLst>
              <a:ext uri="{FF2B5EF4-FFF2-40B4-BE49-F238E27FC236}">
                <a16:creationId xmlns:a16="http://schemas.microsoft.com/office/drawing/2014/main" id="{DBA56F54-65D9-402A-B336-45FAED877FA2}"/>
              </a:ext>
            </a:extLst>
          </p:cNvPr>
          <p:cNvPicPr>
            <a:picLocks noChangeAspect="1"/>
          </p:cNvPicPr>
          <p:nvPr/>
        </p:nvPicPr>
        <p:blipFill>
          <a:blip r:embed="rId3"/>
          <a:stretch>
            <a:fillRect/>
          </a:stretch>
        </p:blipFill>
        <p:spPr>
          <a:xfrm>
            <a:off x="5710809" y="243459"/>
            <a:ext cx="5285232" cy="5285232"/>
          </a:xfrm>
          <a:prstGeom prst="rect">
            <a:avLst/>
          </a:prstGeom>
        </p:spPr>
      </p:pic>
      <p:pic>
        <p:nvPicPr>
          <p:cNvPr id="7" name="Afbeelding 6" descr="C:\Users\User\AppData\Local\Microsoft\Windows\INetCache\IE\OU658OEJ\Logo.png">
            <a:extLst>
              <a:ext uri="{FF2B5EF4-FFF2-40B4-BE49-F238E27FC236}">
                <a16:creationId xmlns:a16="http://schemas.microsoft.com/office/drawing/2014/main" id="{CBF0EB2B-3F7E-4826-BB2B-9AC87F8A145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6196" y="6005643"/>
            <a:ext cx="2094230" cy="714375"/>
          </a:xfrm>
          <a:prstGeom prst="rect">
            <a:avLst/>
          </a:prstGeom>
          <a:noFill/>
          <a:ln>
            <a:noFill/>
          </a:ln>
        </p:spPr>
      </p:pic>
    </p:spTree>
    <p:extLst>
      <p:ext uri="{BB962C8B-B14F-4D97-AF65-F5344CB8AC3E}">
        <p14:creationId xmlns:p14="http://schemas.microsoft.com/office/powerpoint/2010/main" val="132623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907026C-D373-43BC-86F9-A5BDC914961C}"/>
              </a:ext>
            </a:extLst>
          </p:cNvPr>
          <p:cNvSpPr>
            <a:spLocks noGrp="1"/>
          </p:cNvSpPr>
          <p:nvPr>
            <p:ph type="title"/>
          </p:nvPr>
        </p:nvSpPr>
        <p:spPr/>
        <p:txBody>
          <a:bodyPr>
            <a:normAutofit fontScale="90000"/>
          </a:bodyPr>
          <a:lstStyle/>
          <a:p>
            <a:r>
              <a:rPr lang="de-DE" b="1" dirty="0"/>
              <a:t>Sex &amp; Pornografie - kein Tabu in der Welt unserer Jugendlichen.</a:t>
            </a:r>
            <a:br>
              <a:rPr lang="de-DE" b="1" dirty="0"/>
            </a:br>
            <a:endParaRPr lang="nl-BE" dirty="0"/>
          </a:p>
        </p:txBody>
      </p:sp>
      <p:sp>
        <p:nvSpPr>
          <p:cNvPr id="7" name="Tijdelijke aanduiding voor inhoud 6">
            <a:extLst>
              <a:ext uri="{FF2B5EF4-FFF2-40B4-BE49-F238E27FC236}">
                <a16:creationId xmlns:a16="http://schemas.microsoft.com/office/drawing/2014/main" id="{A17B708B-BFC9-4C7D-9703-147C6FC42132}"/>
              </a:ext>
            </a:extLst>
          </p:cNvPr>
          <p:cNvSpPr>
            <a:spLocks noGrp="1"/>
          </p:cNvSpPr>
          <p:nvPr>
            <p:ph sz="half" idx="1"/>
          </p:nvPr>
        </p:nvSpPr>
        <p:spPr/>
        <p:txBody>
          <a:bodyPr>
            <a:normAutofit fontScale="92500" lnSpcReduction="10000"/>
          </a:bodyPr>
          <a:lstStyle/>
          <a:p>
            <a:r>
              <a:rPr lang="de-DE" dirty="0"/>
              <a:t>Untersuchungen zeigen, dass junge Menschen trotz gesetzlicher Vorschriften einen einfachen Zugang zu pornografischen Inhalten haben und diese konsumieren können. </a:t>
            </a:r>
          </a:p>
          <a:p>
            <a:r>
              <a:rPr lang="de-DE" dirty="0"/>
              <a:t>Es ist auch klar, dass der Konsum von pornografischem Material im Internet durch Kinder und Jugendliche zunimmt. Dies ist natürlich auch auf die weite Verbreitung von Smartphones zurückzuführen. </a:t>
            </a:r>
          </a:p>
          <a:p>
            <a:r>
              <a:rPr lang="de-DE" dirty="0"/>
              <a:t>Fundierte Studien zu diesem Thema sind nach wie vor selten und oft nicht auf dem neuesten Stand.</a:t>
            </a:r>
            <a:endParaRPr lang="nl-BE" dirty="0"/>
          </a:p>
        </p:txBody>
      </p:sp>
      <p:sp>
        <p:nvSpPr>
          <p:cNvPr id="8" name="Tijdelijke aanduiding voor inhoud 7">
            <a:extLst>
              <a:ext uri="{FF2B5EF4-FFF2-40B4-BE49-F238E27FC236}">
                <a16:creationId xmlns:a16="http://schemas.microsoft.com/office/drawing/2014/main" id="{24DBE784-ACBF-4B06-BB6E-B117A43EC253}"/>
              </a:ext>
            </a:extLst>
          </p:cNvPr>
          <p:cNvSpPr>
            <a:spLocks noGrp="1"/>
          </p:cNvSpPr>
          <p:nvPr>
            <p:ph sz="half" idx="2"/>
          </p:nvPr>
        </p:nvSpPr>
        <p:spPr/>
        <p:txBody>
          <a:bodyPr>
            <a:normAutofit fontScale="92500" lnSpcReduction="10000"/>
          </a:bodyPr>
          <a:lstStyle/>
          <a:p>
            <a:r>
              <a:rPr lang="de-DE" dirty="0"/>
              <a:t>.Wir sind davon überzeugt, dass </a:t>
            </a:r>
            <a:r>
              <a:rPr lang="de-DE" b="1" dirty="0"/>
              <a:t>Sozialarbeiter und Jugendarbeiter </a:t>
            </a:r>
            <a:r>
              <a:rPr lang="de-DE" dirty="0"/>
              <a:t>in diesem Bereich wichtige Akteure sein können, die auch Eltern und Lehrer unterstützen müssen.</a:t>
            </a:r>
          </a:p>
          <a:p>
            <a:r>
              <a:rPr lang="de-DE" dirty="0"/>
              <a:t> Sie müssen in der Lage sein, konkrete und individuelle Informationen darüber zu vermitteln und diese im Rahmen ihrer Sozialarbeit an die jeweilige Zielgruppe anzupassen.</a:t>
            </a:r>
            <a:endParaRPr lang="nl-BE" dirty="0"/>
          </a:p>
        </p:txBody>
      </p:sp>
      <p:sp>
        <p:nvSpPr>
          <p:cNvPr id="4" name="Tijdelijke aanduiding voor voettekst 3">
            <a:extLst>
              <a:ext uri="{FF2B5EF4-FFF2-40B4-BE49-F238E27FC236}">
                <a16:creationId xmlns:a16="http://schemas.microsoft.com/office/drawing/2014/main" id="{13CC3307-698A-47A6-A684-A4BAB99826A3}"/>
              </a:ext>
            </a:extLst>
          </p:cNvPr>
          <p:cNvSpPr>
            <a:spLocks noGrp="1"/>
          </p:cNvSpPr>
          <p:nvPr>
            <p:ph type="ftr" sz="quarter" idx="11"/>
          </p:nvPr>
        </p:nvSpPr>
        <p:spPr/>
        <p:txBody>
          <a:bodyPr/>
          <a:lstStyle/>
          <a:p>
            <a:pPr rtl="0"/>
            <a:r>
              <a:rPr lang="nl-NL"/>
              <a:t>Abschlusssymposium Graz/Austria</a:t>
            </a:r>
            <a:endParaRPr lang="nl-NL" dirty="0"/>
          </a:p>
        </p:txBody>
      </p:sp>
      <p:sp>
        <p:nvSpPr>
          <p:cNvPr id="5" name="Tijdelijke aanduiding voor dianummer 4">
            <a:extLst>
              <a:ext uri="{FF2B5EF4-FFF2-40B4-BE49-F238E27FC236}">
                <a16:creationId xmlns:a16="http://schemas.microsoft.com/office/drawing/2014/main" id="{C58F4ECE-1210-448B-ADD3-1DBF5354E526}"/>
              </a:ext>
            </a:extLst>
          </p:cNvPr>
          <p:cNvSpPr>
            <a:spLocks noGrp="1"/>
          </p:cNvSpPr>
          <p:nvPr>
            <p:ph type="sldNum" sz="quarter" idx="12"/>
          </p:nvPr>
        </p:nvSpPr>
        <p:spPr/>
        <p:txBody>
          <a:bodyPr/>
          <a:lstStyle/>
          <a:p>
            <a:pPr rtl="0"/>
            <a:fld id="{5402A5F3-9C7D-324D-996B-E1C18ACA6504}" type="slidenum">
              <a:rPr lang="nl-NL" smtClean="0"/>
              <a:t>14</a:t>
            </a:fld>
            <a:endParaRPr lang="nl-NL" dirty="0"/>
          </a:p>
        </p:txBody>
      </p:sp>
    </p:spTree>
    <p:extLst>
      <p:ext uri="{BB962C8B-B14F-4D97-AF65-F5344CB8AC3E}">
        <p14:creationId xmlns:p14="http://schemas.microsoft.com/office/powerpoint/2010/main" val="3924414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1DAAFBE-D5CA-4F27-A7B6-BD9780682B31}"/>
              </a:ext>
            </a:extLst>
          </p:cNvPr>
          <p:cNvSpPr>
            <a:spLocks noGrp="1"/>
          </p:cNvSpPr>
          <p:nvPr>
            <p:ph idx="1"/>
          </p:nvPr>
        </p:nvSpPr>
        <p:spPr/>
        <p:txBody>
          <a:bodyPr/>
          <a:lstStyle/>
          <a:p>
            <a:r>
              <a:rPr lang="de-DE" dirty="0"/>
              <a:t>Das Thema Pornografie hat bei der Aus- und Weiterbildung von Sozialarbeitern bisher kaum eine Rolle gespielt, obwohl inzwischen dringender Handlungsbedarf besteht.</a:t>
            </a:r>
          </a:p>
          <a:p>
            <a:r>
              <a:rPr lang="de-DE" dirty="0"/>
              <a:t>Deshalb haben wir im Rahmen dieses Projekts alle flämischen Hochschulen, die Sozialarbeiter ausbilden, ausdrücklich eingeladen, sich darüber auf unserer Website </a:t>
            </a:r>
            <a:r>
              <a:rPr lang="de-DE" u="sng" dirty="0"/>
              <a:t>Psssst.eu  </a:t>
            </a:r>
            <a:r>
              <a:rPr lang="de-DE" dirty="0"/>
              <a:t>zu informieren und das Tabuspiel kostenlos bei uns zu bestellen.</a:t>
            </a:r>
          </a:p>
          <a:p>
            <a:r>
              <a:rPr lang="de-DE" dirty="0"/>
              <a:t>Bereits 5 der 12 Trainingskurse für Sozialarbeit konnten wir damit  erreichen </a:t>
            </a:r>
            <a:endParaRPr lang="nl-BE" dirty="0"/>
          </a:p>
        </p:txBody>
      </p:sp>
      <p:sp>
        <p:nvSpPr>
          <p:cNvPr id="4" name="Tijdelijke aanduiding voor voettekst 3">
            <a:extLst>
              <a:ext uri="{FF2B5EF4-FFF2-40B4-BE49-F238E27FC236}">
                <a16:creationId xmlns:a16="http://schemas.microsoft.com/office/drawing/2014/main" id="{C024A638-FD79-413E-A280-7CDA82DE165F}"/>
              </a:ext>
            </a:extLst>
          </p:cNvPr>
          <p:cNvSpPr>
            <a:spLocks noGrp="1"/>
          </p:cNvSpPr>
          <p:nvPr>
            <p:ph type="ftr" sz="quarter" idx="11"/>
          </p:nvPr>
        </p:nvSpPr>
        <p:spPr/>
        <p:txBody>
          <a:bodyPr/>
          <a:lstStyle/>
          <a:p>
            <a:pPr rtl="0"/>
            <a:r>
              <a:rPr lang="nl-NL"/>
              <a:t>Abschlusssymposium Graz/Austria</a:t>
            </a:r>
            <a:endParaRPr lang="nl-NL" dirty="0"/>
          </a:p>
        </p:txBody>
      </p:sp>
      <p:sp>
        <p:nvSpPr>
          <p:cNvPr id="5" name="Tijdelijke aanduiding voor dianummer 4">
            <a:extLst>
              <a:ext uri="{FF2B5EF4-FFF2-40B4-BE49-F238E27FC236}">
                <a16:creationId xmlns:a16="http://schemas.microsoft.com/office/drawing/2014/main" id="{B05C55B2-3696-4FEA-93B0-2CADC56609D1}"/>
              </a:ext>
            </a:extLst>
          </p:cNvPr>
          <p:cNvSpPr>
            <a:spLocks noGrp="1"/>
          </p:cNvSpPr>
          <p:nvPr>
            <p:ph type="sldNum" sz="quarter" idx="12"/>
          </p:nvPr>
        </p:nvSpPr>
        <p:spPr/>
        <p:txBody>
          <a:bodyPr/>
          <a:lstStyle/>
          <a:p>
            <a:pPr rtl="0"/>
            <a:fld id="{5402A5F3-9C7D-324D-996B-E1C18ACA6504}" type="slidenum">
              <a:rPr lang="nl-NL" smtClean="0"/>
              <a:t>15</a:t>
            </a:fld>
            <a:endParaRPr lang="nl-NL" dirty="0"/>
          </a:p>
        </p:txBody>
      </p:sp>
      <p:sp>
        <p:nvSpPr>
          <p:cNvPr id="8" name="Titel 7">
            <a:extLst>
              <a:ext uri="{FF2B5EF4-FFF2-40B4-BE49-F238E27FC236}">
                <a16:creationId xmlns:a16="http://schemas.microsoft.com/office/drawing/2014/main" id="{EB319831-83EF-438C-BF1B-EDBC2EF1165E}"/>
              </a:ext>
            </a:extLst>
          </p:cNvPr>
          <p:cNvSpPr>
            <a:spLocks noGrp="1"/>
          </p:cNvSpPr>
          <p:nvPr>
            <p:ph type="title"/>
          </p:nvPr>
        </p:nvSpPr>
        <p:spPr/>
        <p:txBody>
          <a:bodyPr>
            <a:normAutofit fontScale="90000"/>
          </a:bodyPr>
          <a:lstStyle/>
          <a:p>
            <a:r>
              <a:rPr lang="nl-BE" dirty="0" err="1"/>
              <a:t>Fachhochschulen</a:t>
            </a:r>
            <a:r>
              <a:rPr lang="nl-BE" dirty="0"/>
              <a:t> </a:t>
            </a:r>
            <a:r>
              <a:rPr lang="nl-BE" dirty="0" err="1"/>
              <a:t>und</a:t>
            </a:r>
            <a:r>
              <a:rPr lang="nl-BE" dirty="0"/>
              <a:t> </a:t>
            </a:r>
            <a:r>
              <a:rPr lang="nl-BE" dirty="0" err="1"/>
              <a:t>Universitäten</a:t>
            </a:r>
            <a:r>
              <a:rPr lang="nl-BE" dirty="0"/>
              <a:t> </a:t>
            </a:r>
            <a:r>
              <a:rPr lang="nl-BE" dirty="0" err="1"/>
              <a:t>für</a:t>
            </a:r>
            <a:r>
              <a:rPr lang="nl-BE" dirty="0"/>
              <a:t> </a:t>
            </a:r>
            <a:r>
              <a:rPr lang="nl-BE" dirty="0" err="1"/>
              <a:t>Sozialarbeit</a:t>
            </a:r>
            <a:r>
              <a:rPr lang="nl-BE" dirty="0"/>
              <a:t> </a:t>
            </a:r>
            <a:r>
              <a:rPr lang="nl-BE" dirty="0" err="1"/>
              <a:t>haben</a:t>
            </a:r>
            <a:r>
              <a:rPr lang="nl-BE" dirty="0"/>
              <a:t> </a:t>
            </a:r>
            <a:r>
              <a:rPr lang="nl-BE" dirty="0" err="1"/>
              <a:t>dabei</a:t>
            </a:r>
            <a:r>
              <a:rPr lang="nl-BE" dirty="0"/>
              <a:t> </a:t>
            </a:r>
            <a:r>
              <a:rPr lang="nl-BE" dirty="0" err="1"/>
              <a:t>eine</a:t>
            </a:r>
            <a:r>
              <a:rPr lang="nl-BE" dirty="0"/>
              <a:t> wichtige </a:t>
            </a:r>
            <a:r>
              <a:rPr lang="nl-BE" dirty="0" err="1"/>
              <a:t>Rolle</a:t>
            </a:r>
            <a:endParaRPr lang="nl-BE" dirty="0"/>
          </a:p>
        </p:txBody>
      </p:sp>
      <p:pic>
        <p:nvPicPr>
          <p:cNvPr id="9" name="Afbeelding 8" descr="C:\Users\User\AppData\Local\Microsoft\Windows\INetCache\IE\OU658OEJ\Logo.png">
            <a:extLst>
              <a:ext uri="{FF2B5EF4-FFF2-40B4-BE49-F238E27FC236}">
                <a16:creationId xmlns:a16="http://schemas.microsoft.com/office/drawing/2014/main" id="{9844F2E3-DBAA-4CAF-8071-F62A266285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2662" y="5534025"/>
            <a:ext cx="2094230" cy="714375"/>
          </a:xfrm>
          <a:prstGeom prst="rect">
            <a:avLst/>
          </a:prstGeom>
          <a:noFill/>
          <a:ln>
            <a:noFill/>
          </a:ln>
        </p:spPr>
      </p:pic>
    </p:spTree>
    <p:extLst>
      <p:ext uri="{BB962C8B-B14F-4D97-AF65-F5344CB8AC3E}">
        <p14:creationId xmlns:p14="http://schemas.microsoft.com/office/powerpoint/2010/main" val="29121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AB08A-8E30-44C5-A53A-3E4C0D76BA28}"/>
              </a:ext>
            </a:extLst>
          </p:cNvPr>
          <p:cNvSpPr>
            <a:spLocks noGrp="1"/>
          </p:cNvSpPr>
          <p:nvPr>
            <p:ph type="title"/>
          </p:nvPr>
        </p:nvSpPr>
        <p:spPr/>
        <p:txBody>
          <a:bodyPr>
            <a:normAutofit fontScale="90000"/>
          </a:bodyPr>
          <a:lstStyle/>
          <a:p>
            <a:r>
              <a:rPr lang="nl-BE" dirty="0" err="1"/>
              <a:t>Danke</a:t>
            </a:r>
            <a:r>
              <a:rPr lang="nl-BE" dirty="0"/>
              <a:t> </a:t>
            </a:r>
            <a:r>
              <a:rPr lang="nl-BE" dirty="0" err="1"/>
              <a:t>für</a:t>
            </a:r>
            <a:r>
              <a:rPr lang="nl-BE" dirty="0"/>
              <a:t> </a:t>
            </a:r>
            <a:r>
              <a:rPr lang="nl-BE" dirty="0" err="1"/>
              <a:t>Ihre</a:t>
            </a:r>
            <a:r>
              <a:rPr lang="nl-BE" dirty="0"/>
              <a:t> </a:t>
            </a:r>
            <a:r>
              <a:rPr lang="nl-BE" dirty="0" err="1"/>
              <a:t>Aufmerksamkeit</a:t>
            </a:r>
            <a:r>
              <a:rPr lang="nl-BE" dirty="0"/>
              <a:t>!</a:t>
            </a:r>
            <a:br>
              <a:rPr lang="nl-BE" dirty="0"/>
            </a:br>
            <a:br>
              <a:rPr lang="nl-BE" dirty="0"/>
            </a:br>
            <a:endParaRPr lang="nl-BE" dirty="0"/>
          </a:p>
        </p:txBody>
      </p:sp>
      <p:sp>
        <p:nvSpPr>
          <p:cNvPr id="3" name="Tijdelijke aanduiding voor tekst 2">
            <a:extLst>
              <a:ext uri="{FF2B5EF4-FFF2-40B4-BE49-F238E27FC236}">
                <a16:creationId xmlns:a16="http://schemas.microsoft.com/office/drawing/2014/main" id="{DB32CE8C-BC5D-476C-935B-6CC7E0079CF7}"/>
              </a:ext>
            </a:extLst>
          </p:cNvPr>
          <p:cNvSpPr>
            <a:spLocks noGrp="1"/>
          </p:cNvSpPr>
          <p:nvPr>
            <p:ph type="body" idx="1"/>
          </p:nvPr>
        </p:nvSpPr>
        <p:spPr/>
        <p:txBody>
          <a:bodyPr>
            <a:normAutofit fontScale="70000" lnSpcReduction="20000"/>
          </a:bodyPr>
          <a:lstStyle/>
          <a:p>
            <a:r>
              <a:rPr lang="nl-BE" dirty="0"/>
              <a:t>Jan Geens, </a:t>
            </a:r>
            <a:r>
              <a:rPr lang="nl-BE" dirty="0" err="1"/>
              <a:t>Sambucusforum</a:t>
            </a:r>
            <a:endParaRPr lang="nl-BE" dirty="0"/>
          </a:p>
          <a:p>
            <a:r>
              <a:rPr lang="nl-BE" dirty="0"/>
              <a:t>Bonheiden, </a:t>
            </a:r>
            <a:r>
              <a:rPr lang="nl-BE" dirty="0" err="1"/>
              <a:t>Belgien</a:t>
            </a:r>
            <a:endParaRPr lang="nl-BE" dirty="0"/>
          </a:p>
          <a:p>
            <a:r>
              <a:rPr lang="nl-BE" dirty="0">
                <a:hlinkClick r:id="rId2"/>
              </a:rPr>
              <a:t>www.sambucusforum.be</a:t>
            </a:r>
            <a:r>
              <a:rPr lang="nl-BE" dirty="0"/>
              <a:t>                                                                           Graz 07.05.2019</a:t>
            </a:r>
          </a:p>
        </p:txBody>
      </p:sp>
      <p:sp>
        <p:nvSpPr>
          <p:cNvPr id="4" name="Tijdelijke aanduiding voor voettekst 3">
            <a:extLst>
              <a:ext uri="{FF2B5EF4-FFF2-40B4-BE49-F238E27FC236}">
                <a16:creationId xmlns:a16="http://schemas.microsoft.com/office/drawing/2014/main" id="{B8641BA9-B7C5-44A9-894B-713824B27399}"/>
              </a:ext>
            </a:extLst>
          </p:cNvPr>
          <p:cNvSpPr>
            <a:spLocks noGrp="1"/>
          </p:cNvSpPr>
          <p:nvPr>
            <p:ph type="ftr" sz="quarter" idx="11"/>
          </p:nvPr>
        </p:nvSpPr>
        <p:spPr/>
        <p:txBody>
          <a:bodyPr/>
          <a:lstStyle/>
          <a:p>
            <a:pPr rtl="0"/>
            <a:r>
              <a:rPr lang="nl-NL" noProof="0"/>
              <a:t>Abschlusssymposium Graz/Austria</a:t>
            </a:r>
            <a:endParaRPr lang="nl-NL" noProof="0" dirty="0"/>
          </a:p>
        </p:txBody>
      </p:sp>
      <p:sp>
        <p:nvSpPr>
          <p:cNvPr id="5" name="Tijdelijke aanduiding voor dianummer 4">
            <a:extLst>
              <a:ext uri="{FF2B5EF4-FFF2-40B4-BE49-F238E27FC236}">
                <a16:creationId xmlns:a16="http://schemas.microsoft.com/office/drawing/2014/main" id="{F49CB131-D339-43F7-B4A6-815304A5D8A6}"/>
              </a:ext>
            </a:extLst>
          </p:cNvPr>
          <p:cNvSpPr>
            <a:spLocks noGrp="1"/>
          </p:cNvSpPr>
          <p:nvPr>
            <p:ph type="sldNum" sz="quarter" idx="12"/>
          </p:nvPr>
        </p:nvSpPr>
        <p:spPr/>
        <p:txBody>
          <a:bodyPr/>
          <a:lstStyle/>
          <a:p>
            <a:pPr rtl="0"/>
            <a:fld id="{DA64F31B-23FA-4075-AF7D-6228CFD12F03}" type="slidenum">
              <a:rPr lang="nl-NL" noProof="0" smtClean="0"/>
              <a:t>16</a:t>
            </a:fld>
            <a:endParaRPr lang="nl-NL" noProof="0" dirty="0"/>
          </a:p>
        </p:txBody>
      </p:sp>
      <p:pic>
        <p:nvPicPr>
          <p:cNvPr id="6" name="Afbeelding 5" descr="C:\Users\User\AppData\Local\Microsoft\Windows\INetCache\IE\OU658OEJ\Logo.png">
            <a:extLst>
              <a:ext uri="{FF2B5EF4-FFF2-40B4-BE49-F238E27FC236}">
                <a16:creationId xmlns:a16="http://schemas.microsoft.com/office/drawing/2014/main" id="{B7E93E0C-7E4F-4810-924C-27BE22A59CD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8102" y="3949033"/>
            <a:ext cx="2094230" cy="714375"/>
          </a:xfrm>
          <a:prstGeom prst="rect">
            <a:avLst/>
          </a:prstGeom>
          <a:noFill/>
          <a:ln>
            <a:noFill/>
          </a:ln>
        </p:spPr>
      </p:pic>
      <p:pic>
        <p:nvPicPr>
          <p:cNvPr id="7" name="Afbeelding 6" descr="C:\Users\User\Documents\logo_pssssteu_Niederlaendisch.jpg">
            <a:extLst>
              <a:ext uri="{FF2B5EF4-FFF2-40B4-BE49-F238E27FC236}">
                <a16:creationId xmlns:a16="http://schemas.microsoft.com/office/drawing/2014/main" id="{F0F80FCC-5C67-43FC-83D0-2E5EBD5E0B7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107" y="564357"/>
            <a:ext cx="2490786" cy="1639506"/>
          </a:xfrm>
          <a:prstGeom prst="rect">
            <a:avLst/>
          </a:prstGeom>
          <a:noFill/>
          <a:ln>
            <a:noFill/>
          </a:ln>
        </p:spPr>
      </p:pic>
      <p:pic>
        <p:nvPicPr>
          <p:cNvPr id="8" name="Picture 5">
            <a:extLst>
              <a:ext uri="{FF2B5EF4-FFF2-40B4-BE49-F238E27FC236}">
                <a16:creationId xmlns:a16="http://schemas.microsoft.com/office/drawing/2014/main" id="{3F82C5B9-930C-4592-81F6-8459974E9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44" y="698227"/>
            <a:ext cx="2131196" cy="95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344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9BAE5-5C87-4198-9090-7EDEDFD0C67F}"/>
              </a:ext>
            </a:extLst>
          </p:cNvPr>
          <p:cNvSpPr>
            <a:spLocks noGrp="1"/>
          </p:cNvSpPr>
          <p:nvPr>
            <p:ph type="title"/>
          </p:nvPr>
        </p:nvSpPr>
        <p:spPr/>
        <p:txBody>
          <a:bodyPr/>
          <a:lstStyle/>
          <a:p>
            <a:pPr marR="0" rtl="0"/>
            <a:r>
              <a:rPr lang="nl-BE" dirty="0">
                <a:latin typeface="Calibri" panose="020F0502020204030204" pitchFamily="34" charset="0"/>
              </a:rPr>
              <a:t>METASTUDIE </a:t>
            </a:r>
            <a:r>
              <a:rPr lang="nl-BE" b="0" i="0" u="none" strike="noStrike" baseline="0" dirty="0">
                <a:latin typeface="Calibri" panose="020F0502020204030204" pitchFamily="34" charset="0"/>
              </a:rPr>
              <a:t>PODIGIKOM</a:t>
            </a:r>
          </a:p>
        </p:txBody>
      </p:sp>
      <p:sp>
        <p:nvSpPr>
          <p:cNvPr id="3" name="Tijdelijke aanduiding voor tekst 2">
            <a:extLst>
              <a:ext uri="{FF2B5EF4-FFF2-40B4-BE49-F238E27FC236}">
                <a16:creationId xmlns:a16="http://schemas.microsoft.com/office/drawing/2014/main" id="{932F1B9B-8FD8-4C6C-81F0-87B8BDE8292D}"/>
              </a:ext>
            </a:extLst>
          </p:cNvPr>
          <p:cNvSpPr>
            <a:spLocks noGrp="1"/>
          </p:cNvSpPr>
          <p:nvPr>
            <p:ph type="body" idx="1"/>
          </p:nvPr>
        </p:nvSpPr>
        <p:spPr/>
        <p:txBody>
          <a:bodyPr/>
          <a:lstStyle/>
          <a:p>
            <a:r>
              <a:rPr lang="de-DE" dirty="0"/>
              <a:t> -  In drei Meetings (Lüneburg, </a:t>
            </a:r>
            <a:r>
              <a:rPr lang="de-DE" dirty="0" err="1"/>
              <a:t>Drepano</a:t>
            </a:r>
            <a:r>
              <a:rPr lang="de-DE" dirty="0"/>
              <a:t> und Mechelen) haben wir zusammen mit alle Partnervereine im ersten Projektjahr erfolgreich gearbeitet um die Folgen und Problemen von Internetpornografie und Sexting im Alltag der Sozialen Arbeit ein zu schätzen. </a:t>
            </a:r>
            <a:endParaRPr lang="nl-BE" dirty="0"/>
          </a:p>
          <a:p>
            <a:r>
              <a:rPr lang="de-DE" dirty="0"/>
              <a:t>- Aus der Sammlung der Schlüssel-Ergebnisse via Gespräche, Mailings und eine Skype-Konferenz (28.09.18) hat </a:t>
            </a:r>
            <a:r>
              <a:rPr lang="de-DE" dirty="0" err="1"/>
              <a:t>Sambucusforum</a:t>
            </a:r>
            <a:r>
              <a:rPr lang="de-DE" dirty="0"/>
              <a:t> die Metastudie zusammengestellt, die beim 2te Meeting (2-3.10.18 in </a:t>
            </a:r>
            <a:r>
              <a:rPr lang="de-DE" dirty="0" err="1"/>
              <a:t>Drepano</a:t>
            </a:r>
            <a:r>
              <a:rPr lang="de-DE" dirty="0"/>
              <a:t>, Gr.) vorgestellt worden ist (sehe die PPP),  weitgehend besprochen, ausgewertet und weiter entwickelt.</a:t>
            </a:r>
          </a:p>
          <a:p>
            <a:r>
              <a:rPr lang="de-DE" dirty="0"/>
              <a:t>- die Metastudie auf die Webseite </a:t>
            </a:r>
            <a:r>
              <a:rPr lang="de-DE" u="sng" dirty="0">
                <a:solidFill>
                  <a:schemeClr val="accent1">
                    <a:lumMod val="75000"/>
                  </a:schemeClr>
                </a:solidFill>
              </a:rPr>
              <a:t>Psssst.eu </a:t>
            </a:r>
            <a:r>
              <a:rPr lang="de-DE" dirty="0"/>
              <a:t>gestellt.</a:t>
            </a:r>
            <a:endParaRPr lang="nl-BE" dirty="0"/>
          </a:p>
          <a:p>
            <a:pPr marL="0" indent="0">
              <a:buNone/>
            </a:pPr>
            <a:endParaRPr lang="nl-BE" dirty="0"/>
          </a:p>
        </p:txBody>
      </p:sp>
      <p:sp>
        <p:nvSpPr>
          <p:cNvPr id="4" name="Tijdelijke aanduiding voor voettekst 3">
            <a:extLst>
              <a:ext uri="{FF2B5EF4-FFF2-40B4-BE49-F238E27FC236}">
                <a16:creationId xmlns:a16="http://schemas.microsoft.com/office/drawing/2014/main" id="{0B4C96F2-CCA6-4B50-9E9F-C1804CB2BAD6}"/>
              </a:ext>
            </a:extLst>
          </p:cNvPr>
          <p:cNvSpPr>
            <a:spLocks noGrp="1"/>
          </p:cNvSpPr>
          <p:nvPr>
            <p:ph type="ftr" sz="quarter" idx="11"/>
          </p:nvPr>
        </p:nvSpPr>
        <p:spPr/>
        <p:txBody>
          <a:bodyPr/>
          <a:lstStyle/>
          <a:p>
            <a:r>
              <a:rPr lang="nl-BE"/>
              <a:t>Abschlusssymposium Graz/Austria</a:t>
            </a:r>
          </a:p>
        </p:txBody>
      </p:sp>
      <p:sp>
        <p:nvSpPr>
          <p:cNvPr id="5" name="Tijdelijke aanduiding voor dianummer 4">
            <a:extLst>
              <a:ext uri="{FF2B5EF4-FFF2-40B4-BE49-F238E27FC236}">
                <a16:creationId xmlns:a16="http://schemas.microsoft.com/office/drawing/2014/main" id="{8AF4677E-E199-4E06-8668-D0B3CB5F9454}"/>
              </a:ext>
            </a:extLst>
          </p:cNvPr>
          <p:cNvSpPr>
            <a:spLocks noGrp="1"/>
          </p:cNvSpPr>
          <p:nvPr>
            <p:ph type="sldNum" sz="quarter" idx="12"/>
          </p:nvPr>
        </p:nvSpPr>
        <p:spPr/>
        <p:txBody>
          <a:bodyPr/>
          <a:lstStyle/>
          <a:p>
            <a:fld id="{FE352C45-93CA-4E01-94AC-69E45E70D743}" type="slidenum">
              <a:rPr lang="nl-BE" smtClean="0"/>
              <a:t>2</a:t>
            </a:fld>
            <a:endParaRPr lang="nl-BE"/>
          </a:p>
        </p:txBody>
      </p:sp>
      <p:pic>
        <p:nvPicPr>
          <p:cNvPr id="6" name="Afbeelding 5" descr="C:\Users\User\Documents\logo_pssssteu_Niederlaendisch.jpg">
            <a:extLst>
              <a:ext uri="{FF2B5EF4-FFF2-40B4-BE49-F238E27FC236}">
                <a16:creationId xmlns:a16="http://schemas.microsoft.com/office/drawing/2014/main" id="{7ED74C92-70F5-44CB-8B78-9F0E7F7203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224" y="244476"/>
            <a:ext cx="1824040" cy="1526536"/>
          </a:xfrm>
          <a:prstGeom prst="rect">
            <a:avLst/>
          </a:prstGeom>
          <a:noFill/>
          <a:ln>
            <a:noFill/>
          </a:ln>
        </p:spPr>
      </p:pic>
    </p:spTree>
    <p:extLst>
      <p:ext uri="{BB962C8B-B14F-4D97-AF65-F5344CB8AC3E}">
        <p14:creationId xmlns:p14="http://schemas.microsoft.com/office/powerpoint/2010/main" val="89985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53B8A-424B-4859-94F2-FE8EDDFA556E}"/>
              </a:ext>
            </a:extLst>
          </p:cNvPr>
          <p:cNvSpPr>
            <a:spLocks noGrp="1"/>
          </p:cNvSpPr>
          <p:nvPr>
            <p:ph type="title"/>
          </p:nvPr>
        </p:nvSpPr>
        <p:spPr>
          <a:xfrm>
            <a:off x="1797666" y="531019"/>
            <a:ext cx="8596668" cy="1320800"/>
          </a:xfrm>
        </p:spPr>
        <p:txBody>
          <a:bodyPr/>
          <a:lstStyle/>
          <a:p>
            <a:pPr marR="0" rtl="0"/>
            <a:r>
              <a:rPr lang="nl-BE" sz="4000" b="0" i="0" u="none" strike="noStrike" baseline="0" dirty="0">
                <a:latin typeface="Calibri" panose="020F0502020204030204" pitchFamily="34" charset="0"/>
              </a:rPr>
              <a:t>VERBREITUNG</a:t>
            </a:r>
            <a:r>
              <a:rPr lang="nl-BE" b="0" i="0" u="none" strike="noStrike" baseline="0" dirty="0">
                <a:latin typeface="Calibri" panose="020F0502020204030204" pitchFamily="34" charset="0"/>
              </a:rPr>
              <a:t> </a:t>
            </a:r>
          </a:p>
        </p:txBody>
      </p:sp>
      <p:sp>
        <p:nvSpPr>
          <p:cNvPr id="3" name="Tijdelijke aanduiding voor tekst 2">
            <a:extLst>
              <a:ext uri="{FF2B5EF4-FFF2-40B4-BE49-F238E27FC236}">
                <a16:creationId xmlns:a16="http://schemas.microsoft.com/office/drawing/2014/main" id="{284480BC-7784-4A3F-93F9-D84DC10E6891}"/>
              </a:ext>
            </a:extLst>
          </p:cNvPr>
          <p:cNvSpPr>
            <a:spLocks noGrp="1"/>
          </p:cNvSpPr>
          <p:nvPr>
            <p:ph type="body" idx="1"/>
          </p:nvPr>
        </p:nvSpPr>
        <p:spPr/>
        <p:txBody>
          <a:bodyPr/>
          <a:lstStyle/>
          <a:p>
            <a:pPr marL="0" indent="0">
              <a:buNone/>
            </a:pPr>
            <a:r>
              <a:rPr lang="de-DE" dirty="0"/>
              <a:t>  und auf die niederländische Webseite des </a:t>
            </a:r>
            <a:r>
              <a:rPr lang="de-DE" dirty="0" err="1"/>
              <a:t>Sambucusforums</a:t>
            </a:r>
            <a:r>
              <a:rPr lang="de-DE" dirty="0"/>
              <a:t> hinzugefügt. </a:t>
            </a:r>
          </a:p>
          <a:p>
            <a:r>
              <a:rPr lang="de-DE" dirty="0"/>
              <a:t>-Zugleich sind auch Politiker, lokal und national, darüber informiert und Ihnen ist gefragt um Unterstützung und Ermittlung um im Bildungsbereich der Soziale Arbeit eine Vertiefung des Bedarfs an Bildungsangebote </a:t>
            </a:r>
            <a:r>
              <a:rPr lang="de-DE" dirty="0" err="1"/>
              <a:t>for</a:t>
            </a:r>
            <a:r>
              <a:rPr lang="de-DE" dirty="0"/>
              <a:t> Youth </a:t>
            </a:r>
            <a:r>
              <a:rPr lang="de-DE" dirty="0" err="1"/>
              <a:t>Worker</a:t>
            </a:r>
            <a:r>
              <a:rPr lang="de-DE" dirty="0"/>
              <a:t> zum Thema Pornografie-Kompetenz  mehr als je zu ermöglichen.</a:t>
            </a:r>
            <a:endParaRPr lang="nl-BE" dirty="0"/>
          </a:p>
          <a:p>
            <a:r>
              <a:rPr lang="de-DE" dirty="0"/>
              <a:t>- Zwei Pressemitteilungen über den Stand des Projekts sind der Presse, lokal und national, zugeschickt und auf der SBF-Webseite bekannt gemacht. </a:t>
            </a:r>
            <a:endParaRPr lang="nl-BE" dirty="0"/>
          </a:p>
          <a:p>
            <a:r>
              <a:rPr lang="de-DE" dirty="0"/>
              <a:t>- Untersucht wurde in welcher Masse in Belgien die Bachelor- und Masterbildung „</a:t>
            </a:r>
            <a:r>
              <a:rPr lang="de-DE" dirty="0" err="1"/>
              <a:t>sociaal</a:t>
            </a:r>
            <a:r>
              <a:rPr lang="de-DE" dirty="0"/>
              <a:t> werk“ sich auch beschäftigt mit der Problematik „Internetporno und Sexting“  und dazu </a:t>
            </a:r>
            <a:r>
              <a:rPr lang="de-DE" dirty="0" err="1"/>
              <a:t>Social</a:t>
            </a:r>
            <a:r>
              <a:rPr lang="de-DE" dirty="0"/>
              <a:t> Workers aufbereitet</a:t>
            </a:r>
            <a:endParaRPr lang="nl-BE" dirty="0"/>
          </a:p>
        </p:txBody>
      </p:sp>
      <p:sp>
        <p:nvSpPr>
          <p:cNvPr id="4" name="Tijdelijke aanduiding voor voettekst 3">
            <a:extLst>
              <a:ext uri="{FF2B5EF4-FFF2-40B4-BE49-F238E27FC236}">
                <a16:creationId xmlns:a16="http://schemas.microsoft.com/office/drawing/2014/main" id="{9F14B972-8B8B-4F83-BECB-CD75B2E631DF}"/>
              </a:ext>
            </a:extLst>
          </p:cNvPr>
          <p:cNvSpPr>
            <a:spLocks noGrp="1"/>
          </p:cNvSpPr>
          <p:nvPr>
            <p:ph type="ftr" sz="quarter" idx="11"/>
          </p:nvPr>
        </p:nvSpPr>
        <p:spPr/>
        <p:txBody>
          <a:bodyPr/>
          <a:lstStyle/>
          <a:p>
            <a:r>
              <a:rPr lang="nl-BE"/>
              <a:t>Abschlusssymposium Graz/Austria</a:t>
            </a:r>
          </a:p>
        </p:txBody>
      </p:sp>
      <p:sp>
        <p:nvSpPr>
          <p:cNvPr id="5" name="Tijdelijke aanduiding voor dianummer 4">
            <a:extLst>
              <a:ext uri="{FF2B5EF4-FFF2-40B4-BE49-F238E27FC236}">
                <a16:creationId xmlns:a16="http://schemas.microsoft.com/office/drawing/2014/main" id="{9589D583-93E7-4EEE-AD7B-8B120D18E069}"/>
              </a:ext>
            </a:extLst>
          </p:cNvPr>
          <p:cNvSpPr>
            <a:spLocks noGrp="1"/>
          </p:cNvSpPr>
          <p:nvPr>
            <p:ph type="sldNum" sz="quarter" idx="12"/>
          </p:nvPr>
        </p:nvSpPr>
        <p:spPr/>
        <p:txBody>
          <a:bodyPr/>
          <a:lstStyle/>
          <a:p>
            <a:fld id="{FE352C45-93CA-4E01-94AC-69E45E70D743}" type="slidenum">
              <a:rPr lang="nl-BE" smtClean="0"/>
              <a:t>3</a:t>
            </a:fld>
            <a:endParaRPr lang="nl-BE"/>
          </a:p>
        </p:txBody>
      </p:sp>
      <p:pic>
        <p:nvPicPr>
          <p:cNvPr id="6" name="Afbeelding 5" descr="C:\Users\User\Documents\logo_pssssteu_Niederlaendisch.jpg">
            <a:extLst>
              <a:ext uri="{FF2B5EF4-FFF2-40B4-BE49-F238E27FC236}">
                <a16:creationId xmlns:a16="http://schemas.microsoft.com/office/drawing/2014/main" id="{9738C7A0-E41C-465D-A064-F364E544950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4180" y="114301"/>
            <a:ext cx="2209802" cy="1585910"/>
          </a:xfrm>
          <a:prstGeom prst="rect">
            <a:avLst/>
          </a:prstGeom>
          <a:noFill/>
          <a:ln>
            <a:noFill/>
          </a:ln>
        </p:spPr>
      </p:pic>
    </p:spTree>
    <p:extLst>
      <p:ext uri="{BB962C8B-B14F-4D97-AF65-F5344CB8AC3E}">
        <p14:creationId xmlns:p14="http://schemas.microsoft.com/office/powerpoint/2010/main" val="70968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EE84C-1BC8-4762-AEED-5F72473096C7}"/>
              </a:ext>
            </a:extLst>
          </p:cNvPr>
          <p:cNvSpPr>
            <a:spLocks noGrp="1"/>
          </p:cNvSpPr>
          <p:nvPr>
            <p:ph type="title"/>
          </p:nvPr>
        </p:nvSpPr>
        <p:spPr/>
        <p:txBody>
          <a:bodyPr/>
          <a:lstStyle/>
          <a:p>
            <a:pPr marR="0" rtl="0"/>
            <a:r>
              <a:rPr lang="nl-BE" b="0" i="0" u="none" strike="noStrike" baseline="0" dirty="0">
                <a:latin typeface="Calibri" panose="020F0502020204030204" pitchFamily="34" charset="0"/>
              </a:rPr>
              <a:t>PSSSST.eu </a:t>
            </a:r>
            <a:r>
              <a:rPr lang="nl-BE" b="0" i="0" u="none" strike="noStrike" baseline="0" dirty="0" err="1">
                <a:latin typeface="Calibri" panose="020F0502020204030204" pitchFamily="34" charset="0"/>
              </a:rPr>
              <a:t>und</a:t>
            </a:r>
            <a:r>
              <a:rPr lang="nl-BE" b="0" i="0" u="none" strike="noStrike" baseline="0" dirty="0">
                <a:latin typeface="Calibri" panose="020F0502020204030204" pitchFamily="34" charset="0"/>
              </a:rPr>
              <a:t> </a:t>
            </a:r>
            <a:r>
              <a:rPr lang="nl-BE" b="0" i="0" u="none" strike="noStrike" baseline="0" dirty="0" err="1">
                <a:latin typeface="Calibri" panose="020F0502020204030204" pitchFamily="34" charset="0"/>
              </a:rPr>
              <a:t>ein</a:t>
            </a:r>
            <a:r>
              <a:rPr lang="nl-BE" b="0" i="0" u="none" strike="noStrike" baseline="0" dirty="0">
                <a:latin typeface="Calibri" panose="020F0502020204030204" pitchFamily="34" charset="0"/>
              </a:rPr>
              <a:t> </a:t>
            </a:r>
            <a:r>
              <a:rPr lang="nl-BE" b="0" i="0" u="none" strike="noStrike" baseline="0" dirty="0" err="1">
                <a:latin typeface="Calibri" panose="020F0502020204030204" pitchFamily="34" charset="0"/>
              </a:rPr>
              <a:t>Tabu-Spiel</a:t>
            </a:r>
            <a:endParaRPr lang="nl-BE" b="0" i="0" u="none" strike="noStrike" baseline="0" dirty="0">
              <a:latin typeface="Times New Roman" panose="02020603050405020304" pitchFamily="18" charset="0"/>
            </a:endParaRPr>
          </a:p>
        </p:txBody>
      </p:sp>
      <p:sp>
        <p:nvSpPr>
          <p:cNvPr id="3" name="Tijdelijke aanduiding voor tekst 2">
            <a:extLst>
              <a:ext uri="{FF2B5EF4-FFF2-40B4-BE49-F238E27FC236}">
                <a16:creationId xmlns:a16="http://schemas.microsoft.com/office/drawing/2014/main" id="{E0316BB1-3DAB-4A07-817D-FDA94CE1E3D0}"/>
              </a:ext>
            </a:extLst>
          </p:cNvPr>
          <p:cNvSpPr>
            <a:spLocks noGrp="1"/>
          </p:cNvSpPr>
          <p:nvPr>
            <p:ph type="body" idx="1"/>
          </p:nvPr>
        </p:nvSpPr>
        <p:spPr>
          <a:pattFill prst="pct5">
            <a:fgClr>
              <a:schemeClr val="accent1"/>
            </a:fgClr>
            <a:bgClr>
              <a:schemeClr val="bg1"/>
            </a:bgClr>
          </a:pattFill>
        </p:spPr>
        <p:txBody>
          <a:bodyPr/>
          <a:lstStyle/>
          <a:p>
            <a:r>
              <a:rPr lang="de-DE" sz="2400" kern="150" dirty="0">
                <a:latin typeface="Calibri" panose="020F0502020204030204" pitchFamily="34" charset="0"/>
                <a:ea typeface="SimSun" panose="02010600030101010101" pitchFamily="2" charset="-122"/>
                <a:cs typeface="Mangal" panose="02040503050203030202" pitchFamily="18" charset="0"/>
              </a:rPr>
              <a:t>- Um Eltern und </a:t>
            </a:r>
            <a:r>
              <a:rPr lang="de-DE" sz="2400" kern="150" dirty="0" err="1">
                <a:latin typeface="Calibri" panose="020F0502020204030204" pitchFamily="34" charset="0"/>
                <a:ea typeface="SimSun" panose="02010600030101010101" pitchFamily="2" charset="-122"/>
                <a:cs typeface="Mangal" panose="02040503050203030202" pitchFamily="18" charset="0"/>
              </a:rPr>
              <a:t>Social</a:t>
            </a:r>
            <a:r>
              <a:rPr lang="de-DE" sz="2400" kern="150" dirty="0">
                <a:latin typeface="Calibri" panose="020F0502020204030204" pitchFamily="34" charset="0"/>
                <a:ea typeface="SimSun" panose="02010600030101010101" pitchFamily="2" charset="-122"/>
                <a:cs typeface="Mangal" panose="02040503050203030202" pitchFamily="18" charset="0"/>
              </a:rPr>
              <a:t> </a:t>
            </a:r>
            <a:r>
              <a:rPr lang="de-DE" sz="2400" kern="150" dirty="0" err="1">
                <a:latin typeface="Calibri" panose="020F0502020204030204" pitchFamily="34" charset="0"/>
                <a:ea typeface="SimSun" panose="02010600030101010101" pitchFamily="2" charset="-122"/>
                <a:cs typeface="Mangal" panose="02040503050203030202" pitchFamily="18" charset="0"/>
              </a:rPr>
              <a:t>Worker</a:t>
            </a:r>
            <a:r>
              <a:rPr lang="de-DE" sz="2400" kern="150" dirty="0">
                <a:latin typeface="Calibri" panose="020F0502020204030204" pitchFamily="34" charset="0"/>
                <a:ea typeface="SimSun" panose="02010600030101010101" pitchFamily="2" charset="-122"/>
                <a:cs typeface="Mangal" panose="02040503050203030202" pitchFamily="18" charset="0"/>
              </a:rPr>
              <a:t> zu helfen Internetpornografie und Sexting </a:t>
            </a:r>
            <a:r>
              <a:rPr lang="de-DE" sz="2400" kern="150" dirty="0" err="1">
                <a:latin typeface="Calibri" panose="020F0502020204030204" pitchFamily="34" charset="0"/>
                <a:ea typeface="SimSun" panose="02010600030101010101" pitchFamily="2" charset="-122"/>
                <a:cs typeface="Mangal" panose="02040503050203030202" pitchFamily="18" charset="0"/>
              </a:rPr>
              <a:t>besprechbar</a:t>
            </a:r>
            <a:r>
              <a:rPr lang="de-DE" sz="2400" kern="150" dirty="0">
                <a:latin typeface="Calibri" panose="020F0502020204030204" pitchFamily="34" charset="0"/>
                <a:ea typeface="SimSun" panose="02010600030101010101" pitchFamily="2" charset="-122"/>
                <a:cs typeface="Mangal" panose="02040503050203030202" pitchFamily="18" charset="0"/>
              </a:rPr>
              <a:t> zu machen mit Jugendlichen wurde ein „Tabu“-Spiel entwickelt für 11- bis 14 Jährigen und für +14 Jährigen. </a:t>
            </a:r>
          </a:p>
          <a:p>
            <a:r>
              <a:rPr lang="de-DE" sz="2400" kern="150" dirty="0">
                <a:latin typeface="Calibri" panose="020F0502020204030204" pitchFamily="34" charset="0"/>
                <a:ea typeface="SimSun" panose="02010600030101010101" pitchFamily="2" charset="-122"/>
                <a:cs typeface="Mangal" panose="02040503050203030202" pitchFamily="18" charset="0"/>
              </a:rPr>
              <a:t>Es wurde in der </a:t>
            </a:r>
            <a:r>
              <a:rPr lang="de-DE" sz="2400" kern="150" dirty="0" err="1">
                <a:latin typeface="Calibri" panose="020F0502020204030204" pitchFamily="34" charset="0"/>
                <a:ea typeface="SimSun" panose="02010600030101010101" pitchFamily="2" charset="-122"/>
                <a:cs typeface="Mangal" panose="02040503050203030202" pitchFamily="18" charset="0"/>
              </a:rPr>
              <a:t>Mecheler</a:t>
            </a:r>
            <a:r>
              <a:rPr lang="de-DE" sz="2400" kern="150" dirty="0">
                <a:latin typeface="Calibri" panose="020F0502020204030204" pitchFamily="34" charset="0"/>
                <a:ea typeface="SimSun" panose="02010600030101010101" pitchFamily="2" charset="-122"/>
                <a:cs typeface="Mangal" panose="02040503050203030202" pitchFamily="18" charset="0"/>
              </a:rPr>
              <a:t> Meeting ausprobiert wobei die richtige Begriffe und Wörter für das Spiel ausgewählt sind. Der Firma Hasbro ist damit einverstanden dass im Projekt ein ähnliches Tabuspiel als Variant auf ihr Spiel entwickelt wurde um es </a:t>
            </a:r>
            <a:r>
              <a:rPr lang="de-DE" sz="2400" kern="150" dirty="0" err="1">
                <a:latin typeface="Calibri" panose="020F0502020204030204" pitchFamily="34" charset="0"/>
                <a:ea typeface="SimSun" panose="02010600030101010101" pitchFamily="2" charset="-122"/>
                <a:cs typeface="Mangal" panose="02040503050203030202" pitchFamily="18" charset="0"/>
              </a:rPr>
              <a:t>ausschliesslich</a:t>
            </a:r>
            <a:r>
              <a:rPr lang="de-DE" sz="2400" kern="150" dirty="0">
                <a:latin typeface="Calibri" panose="020F0502020204030204" pitchFamily="34" charset="0"/>
                <a:ea typeface="SimSun" panose="02010600030101010101" pitchFamily="2" charset="-122"/>
                <a:cs typeface="Mangal" panose="02040503050203030202" pitchFamily="18" charset="0"/>
              </a:rPr>
              <a:t> im Rahmen </a:t>
            </a:r>
            <a:r>
              <a:rPr lang="de-DE" sz="2400" kern="150" dirty="0" err="1">
                <a:latin typeface="Calibri" panose="020F0502020204030204" pitchFamily="34" charset="0"/>
                <a:ea typeface="SimSun" panose="02010600030101010101" pitchFamily="2" charset="-122"/>
                <a:cs typeface="Mangal" panose="02040503050203030202" pitchFamily="18" charset="0"/>
              </a:rPr>
              <a:t>Podigikoms</a:t>
            </a:r>
            <a:r>
              <a:rPr lang="de-DE" sz="2400" kern="150" dirty="0">
                <a:latin typeface="Calibri" panose="020F0502020204030204" pitchFamily="34" charset="0"/>
                <a:ea typeface="SimSun" panose="02010600030101010101" pitchFamily="2" charset="-122"/>
                <a:cs typeface="Mangal" panose="02040503050203030202" pitchFamily="18" charset="0"/>
              </a:rPr>
              <a:t> zu gebrauchen.   </a:t>
            </a:r>
            <a:endParaRPr lang="nl-BE" sz="2400" kern="150" dirty="0">
              <a:latin typeface="Liberation Serif"/>
              <a:ea typeface="SimSun" panose="02010600030101010101" pitchFamily="2" charset="-122"/>
              <a:cs typeface="Mangal" panose="02040503050203030202" pitchFamily="18" charset="0"/>
            </a:endParaRPr>
          </a:p>
          <a:p>
            <a:endParaRPr lang="nl-BE" dirty="0"/>
          </a:p>
        </p:txBody>
      </p:sp>
      <p:sp>
        <p:nvSpPr>
          <p:cNvPr id="4" name="Tijdelijke aanduiding voor voettekst 3">
            <a:extLst>
              <a:ext uri="{FF2B5EF4-FFF2-40B4-BE49-F238E27FC236}">
                <a16:creationId xmlns:a16="http://schemas.microsoft.com/office/drawing/2014/main" id="{414374CB-3673-4BD5-80F7-3D71E405152C}"/>
              </a:ext>
            </a:extLst>
          </p:cNvPr>
          <p:cNvSpPr>
            <a:spLocks noGrp="1"/>
          </p:cNvSpPr>
          <p:nvPr>
            <p:ph type="ftr" sz="quarter" idx="11"/>
          </p:nvPr>
        </p:nvSpPr>
        <p:spPr/>
        <p:txBody>
          <a:bodyPr/>
          <a:lstStyle/>
          <a:p>
            <a:r>
              <a:rPr lang="nl-BE"/>
              <a:t>Abschlusssymposium Graz/Austria</a:t>
            </a:r>
          </a:p>
        </p:txBody>
      </p:sp>
      <p:sp>
        <p:nvSpPr>
          <p:cNvPr id="5" name="Tijdelijke aanduiding voor dianummer 4">
            <a:extLst>
              <a:ext uri="{FF2B5EF4-FFF2-40B4-BE49-F238E27FC236}">
                <a16:creationId xmlns:a16="http://schemas.microsoft.com/office/drawing/2014/main" id="{3A08E1E1-77BD-418D-8FA0-41C48320A51E}"/>
              </a:ext>
            </a:extLst>
          </p:cNvPr>
          <p:cNvSpPr>
            <a:spLocks noGrp="1"/>
          </p:cNvSpPr>
          <p:nvPr>
            <p:ph type="sldNum" sz="quarter" idx="12"/>
          </p:nvPr>
        </p:nvSpPr>
        <p:spPr/>
        <p:txBody>
          <a:bodyPr/>
          <a:lstStyle/>
          <a:p>
            <a:fld id="{FE352C45-93CA-4E01-94AC-69E45E70D743}" type="slidenum">
              <a:rPr lang="nl-BE" smtClean="0"/>
              <a:t>4</a:t>
            </a:fld>
            <a:endParaRPr lang="nl-BE"/>
          </a:p>
        </p:txBody>
      </p:sp>
      <p:pic>
        <p:nvPicPr>
          <p:cNvPr id="6" name="Afbeelding 5" descr="C:\Users\User\Documents\logo_pssssteu_Niederlaendisch.jpg">
            <a:extLst>
              <a:ext uri="{FF2B5EF4-FFF2-40B4-BE49-F238E27FC236}">
                <a16:creationId xmlns:a16="http://schemas.microsoft.com/office/drawing/2014/main" id="{1828C746-D3DE-4A3D-BA6E-80A500FB1B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9078" y="300038"/>
            <a:ext cx="1869216" cy="1509713"/>
          </a:xfrm>
          <a:prstGeom prst="rect">
            <a:avLst/>
          </a:prstGeom>
          <a:noFill/>
          <a:ln>
            <a:noFill/>
          </a:ln>
        </p:spPr>
      </p:pic>
    </p:spTree>
    <p:extLst>
      <p:ext uri="{BB962C8B-B14F-4D97-AF65-F5344CB8AC3E}">
        <p14:creationId xmlns:p14="http://schemas.microsoft.com/office/powerpoint/2010/main" val="1100983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AE01857-7427-4501-B87E-0602F1A3C062}"/>
              </a:ext>
            </a:extLst>
          </p:cNvPr>
          <p:cNvSpPr>
            <a:spLocks noGrp="1"/>
          </p:cNvSpPr>
          <p:nvPr>
            <p:ph type="ftr" sz="quarter" idx="11"/>
          </p:nvPr>
        </p:nvSpPr>
        <p:spPr/>
        <p:txBody>
          <a:bodyPr/>
          <a:lstStyle/>
          <a:p>
            <a:pPr rtl="0"/>
            <a:r>
              <a:rPr lang="nl-NL" noProof="0"/>
              <a:t>Abschlusssymposium Graz/Austria</a:t>
            </a:r>
            <a:endParaRPr lang="nl-NL" noProof="0" dirty="0"/>
          </a:p>
        </p:txBody>
      </p:sp>
      <p:sp>
        <p:nvSpPr>
          <p:cNvPr id="3" name="Tijdelijke aanduiding voor dianummer 2">
            <a:extLst>
              <a:ext uri="{FF2B5EF4-FFF2-40B4-BE49-F238E27FC236}">
                <a16:creationId xmlns:a16="http://schemas.microsoft.com/office/drawing/2014/main" id="{337A795F-4C80-43D0-AFE2-748E36A411A9}"/>
              </a:ext>
            </a:extLst>
          </p:cNvPr>
          <p:cNvSpPr>
            <a:spLocks noGrp="1"/>
          </p:cNvSpPr>
          <p:nvPr>
            <p:ph type="sldNum" sz="quarter" idx="12"/>
          </p:nvPr>
        </p:nvSpPr>
        <p:spPr/>
        <p:txBody>
          <a:bodyPr/>
          <a:lstStyle/>
          <a:p>
            <a:pPr rtl="0"/>
            <a:fld id="{DA64F31B-23FA-4075-AF7D-6228CFD12F03}" type="slidenum">
              <a:rPr lang="nl-NL" noProof="0" smtClean="0"/>
              <a:t>5</a:t>
            </a:fld>
            <a:endParaRPr lang="nl-NL" noProof="0" dirty="0"/>
          </a:p>
        </p:txBody>
      </p:sp>
      <p:pic>
        <p:nvPicPr>
          <p:cNvPr id="4" name="Afbeelding 3">
            <a:extLst>
              <a:ext uri="{FF2B5EF4-FFF2-40B4-BE49-F238E27FC236}">
                <a16:creationId xmlns:a16="http://schemas.microsoft.com/office/drawing/2014/main" id="{C9F0690D-7AB3-43D8-967C-26CEC5F83E7A}"/>
              </a:ext>
            </a:extLst>
          </p:cNvPr>
          <p:cNvPicPr>
            <a:picLocks noChangeAspect="1"/>
          </p:cNvPicPr>
          <p:nvPr/>
        </p:nvPicPr>
        <p:blipFill>
          <a:blip r:embed="rId2"/>
          <a:stretch>
            <a:fillRect/>
          </a:stretch>
        </p:blipFill>
        <p:spPr>
          <a:xfrm>
            <a:off x="952272" y="-83302"/>
            <a:ext cx="10412413" cy="6941302"/>
          </a:xfrm>
          <a:prstGeom prst="rect">
            <a:avLst/>
          </a:prstGeom>
        </p:spPr>
      </p:pic>
    </p:spTree>
    <p:extLst>
      <p:ext uri="{BB962C8B-B14F-4D97-AF65-F5344CB8AC3E}">
        <p14:creationId xmlns:p14="http://schemas.microsoft.com/office/powerpoint/2010/main" val="659365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7D80E-339F-4A95-8FDD-56C9C38E6BCC}"/>
              </a:ext>
            </a:extLst>
          </p:cNvPr>
          <p:cNvSpPr>
            <a:spLocks noGrp="1"/>
          </p:cNvSpPr>
          <p:nvPr>
            <p:ph type="title"/>
          </p:nvPr>
        </p:nvSpPr>
        <p:spPr/>
        <p:txBody>
          <a:bodyPr/>
          <a:lstStyle/>
          <a:p>
            <a:pPr marR="0" rtl="0"/>
            <a:r>
              <a:rPr lang="nl-BE" b="0" i="0" u="none" strike="noStrike" baseline="0" dirty="0" err="1">
                <a:latin typeface="Times New Roman" panose="02020603050405020304" pitchFamily="18" charset="0"/>
              </a:rPr>
              <a:t>Multiplikatorenveranstaltungen</a:t>
            </a:r>
            <a:r>
              <a:rPr lang="nl-BE" b="0" i="0" u="none" strike="noStrike" baseline="0" dirty="0">
                <a:latin typeface="Times New Roman" panose="02020603050405020304" pitchFamily="18" charset="0"/>
              </a:rPr>
              <a:t> des Forums in </a:t>
            </a:r>
            <a:r>
              <a:rPr lang="nl-BE" b="0" i="0" u="none" strike="noStrike" baseline="0" dirty="0" err="1">
                <a:latin typeface="Times New Roman" panose="02020603050405020304" pitchFamily="18" charset="0"/>
              </a:rPr>
              <a:t>Belgien</a:t>
            </a:r>
            <a:endParaRPr lang="nl-BE" b="0" i="0" u="none" strike="noStrike" baseline="0" dirty="0">
              <a:latin typeface="Times New Roman" panose="02020603050405020304" pitchFamily="18" charset="0"/>
            </a:endParaRPr>
          </a:p>
        </p:txBody>
      </p:sp>
      <p:sp>
        <p:nvSpPr>
          <p:cNvPr id="3" name="Tijdelijke aanduiding voor tekst 2">
            <a:extLst>
              <a:ext uri="{FF2B5EF4-FFF2-40B4-BE49-F238E27FC236}">
                <a16:creationId xmlns:a16="http://schemas.microsoft.com/office/drawing/2014/main" id="{D91CAD69-DE51-4F63-81B8-64B157A70532}"/>
              </a:ext>
            </a:extLst>
          </p:cNvPr>
          <p:cNvSpPr>
            <a:spLocks noGrp="1"/>
          </p:cNvSpPr>
          <p:nvPr>
            <p:ph type="body" idx="1"/>
          </p:nvPr>
        </p:nvSpPr>
        <p:spPr/>
        <p:txBody>
          <a:bodyPr/>
          <a:lstStyle/>
          <a:p>
            <a:endParaRPr lang="nl-BE" dirty="0"/>
          </a:p>
        </p:txBody>
      </p:sp>
      <p:sp>
        <p:nvSpPr>
          <p:cNvPr id="4" name="Tijdelijke aanduiding voor voettekst 3">
            <a:extLst>
              <a:ext uri="{FF2B5EF4-FFF2-40B4-BE49-F238E27FC236}">
                <a16:creationId xmlns:a16="http://schemas.microsoft.com/office/drawing/2014/main" id="{B6BC284D-13D9-43C2-A2D4-56A60BE4822F}"/>
              </a:ext>
            </a:extLst>
          </p:cNvPr>
          <p:cNvSpPr>
            <a:spLocks noGrp="1"/>
          </p:cNvSpPr>
          <p:nvPr>
            <p:ph type="ftr" sz="quarter" idx="11"/>
          </p:nvPr>
        </p:nvSpPr>
        <p:spPr/>
        <p:txBody>
          <a:bodyPr/>
          <a:lstStyle/>
          <a:p>
            <a:r>
              <a:rPr lang="nl-BE"/>
              <a:t>Abschlusssymposium Graz/Austria</a:t>
            </a:r>
          </a:p>
        </p:txBody>
      </p:sp>
      <p:sp>
        <p:nvSpPr>
          <p:cNvPr id="5" name="Tijdelijke aanduiding voor dianummer 4">
            <a:extLst>
              <a:ext uri="{FF2B5EF4-FFF2-40B4-BE49-F238E27FC236}">
                <a16:creationId xmlns:a16="http://schemas.microsoft.com/office/drawing/2014/main" id="{C44274BF-912D-43CC-B962-34DCC6819B88}"/>
              </a:ext>
            </a:extLst>
          </p:cNvPr>
          <p:cNvSpPr>
            <a:spLocks noGrp="1"/>
          </p:cNvSpPr>
          <p:nvPr>
            <p:ph type="sldNum" sz="quarter" idx="12"/>
          </p:nvPr>
        </p:nvSpPr>
        <p:spPr/>
        <p:txBody>
          <a:bodyPr/>
          <a:lstStyle/>
          <a:p>
            <a:fld id="{FE352C45-93CA-4E01-94AC-69E45E70D743}" type="slidenum">
              <a:rPr lang="nl-BE" smtClean="0"/>
              <a:t>6</a:t>
            </a:fld>
            <a:endParaRPr lang="nl-BE"/>
          </a:p>
        </p:txBody>
      </p:sp>
      <p:pic>
        <p:nvPicPr>
          <p:cNvPr id="6" name="Afbeelding 5">
            <a:extLst>
              <a:ext uri="{FF2B5EF4-FFF2-40B4-BE49-F238E27FC236}">
                <a16:creationId xmlns:a16="http://schemas.microsoft.com/office/drawing/2014/main" id="{B7E1FC22-D34C-4914-B4B2-535538235A6B}"/>
              </a:ext>
            </a:extLst>
          </p:cNvPr>
          <p:cNvPicPr>
            <a:picLocks noChangeAspect="1"/>
          </p:cNvPicPr>
          <p:nvPr/>
        </p:nvPicPr>
        <p:blipFill>
          <a:blip r:embed="rId2"/>
          <a:stretch>
            <a:fillRect/>
          </a:stretch>
        </p:blipFill>
        <p:spPr>
          <a:xfrm>
            <a:off x="626533" y="579237"/>
            <a:ext cx="10938934" cy="5699525"/>
          </a:xfrm>
          <a:prstGeom prst="rect">
            <a:avLst/>
          </a:prstGeom>
        </p:spPr>
      </p:pic>
    </p:spTree>
    <p:extLst>
      <p:ext uri="{BB962C8B-B14F-4D97-AF65-F5344CB8AC3E}">
        <p14:creationId xmlns:p14="http://schemas.microsoft.com/office/powerpoint/2010/main" val="393841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FFE8D-889C-4B32-A679-5E0DC6D0E96C}"/>
              </a:ext>
            </a:extLst>
          </p:cNvPr>
          <p:cNvSpPr>
            <a:spLocks noGrp="1"/>
          </p:cNvSpPr>
          <p:nvPr>
            <p:ph type="title"/>
          </p:nvPr>
        </p:nvSpPr>
        <p:spPr/>
        <p:txBody>
          <a:bodyPr/>
          <a:lstStyle/>
          <a:p>
            <a:r>
              <a:rPr lang="nl-BE" dirty="0" err="1"/>
              <a:t>Multiplikatorenverantstaltungen</a:t>
            </a:r>
            <a:r>
              <a:rPr lang="nl-BE" dirty="0"/>
              <a:t> des Forums in </a:t>
            </a:r>
            <a:r>
              <a:rPr lang="nl-BE" dirty="0" err="1"/>
              <a:t>Belgien</a:t>
            </a:r>
            <a:r>
              <a:rPr lang="nl-BE" dirty="0"/>
              <a:t> </a:t>
            </a:r>
            <a:r>
              <a:rPr lang="nl-BE" dirty="0" err="1"/>
              <a:t>und</a:t>
            </a:r>
            <a:r>
              <a:rPr lang="nl-BE" dirty="0"/>
              <a:t> die </a:t>
            </a:r>
            <a:r>
              <a:rPr lang="nl-BE" dirty="0" err="1"/>
              <a:t>Niederlande</a:t>
            </a:r>
            <a:endParaRPr lang="nl-BE" dirty="0"/>
          </a:p>
        </p:txBody>
      </p:sp>
      <p:sp>
        <p:nvSpPr>
          <p:cNvPr id="3" name="Tijdelijke aanduiding voor inhoud 2">
            <a:extLst>
              <a:ext uri="{FF2B5EF4-FFF2-40B4-BE49-F238E27FC236}">
                <a16:creationId xmlns:a16="http://schemas.microsoft.com/office/drawing/2014/main" id="{4377620F-02F1-47E7-AF41-9DD819994992}"/>
              </a:ext>
            </a:extLst>
          </p:cNvPr>
          <p:cNvSpPr>
            <a:spLocks noGrp="1"/>
          </p:cNvSpPr>
          <p:nvPr>
            <p:ph idx="1"/>
          </p:nvPr>
        </p:nvSpPr>
        <p:spPr/>
        <p:txBody>
          <a:bodyPr/>
          <a:lstStyle/>
          <a:p>
            <a:r>
              <a:rPr lang="nl-BE" dirty="0"/>
              <a:t>Am 02. </a:t>
            </a:r>
            <a:r>
              <a:rPr lang="nl-BE" dirty="0" err="1"/>
              <a:t>März</a:t>
            </a:r>
            <a:r>
              <a:rPr lang="nl-BE" dirty="0"/>
              <a:t> 2019 </a:t>
            </a:r>
            <a:r>
              <a:rPr lang="nl-BE" dirty="0" err="1"/>
              <a:t>abends</a:t>
            </a:r>
            <a:r>
              <a:rPr lang="nl-BE" dirty="0"/>
              <a:t> in der </a:t>
            </a:r>
            <a:r>
              <a:rPr lang="nl-BE" dirty="0" err="1"/>
              <a:t>Sekundarschule</a:t>
            </a:r>
            <a:r>
              <a:rPr lang="nl-BE" dirty="0"/>
              <a:t> des </a:t>
            </a:r>
            <a:r>
              <a:rPr lang="nl-BE" dirty="0" err="1"/>
              <a:t>Ursulineninstituts</a:t>
            </a:r>
            <a:r>
              <a:rPr lang="nl-BE" dirty="0"/>
              <a:t> in Waver, </a:t>
            </a:r>
            <a:r>
              <a:rPr lang="nl-BE" dirty="0" err="1"/>
              <a:t>Belgien</a:t>
            </a:r>
            <a:r>
              <a:rPr lang="nl-BE" dirty="0"/>
              <a:t> hat </a:t>
            </a:r>
            <a:r>
              <a:rPr lang="nl-BE" dirty="0" err="1"/>
              <a:t>unser</a:t>
            </a:r>
            <a:r>
              <a:rPr lang="nl-BE" dirty="0"/>
              <a:t> Forum das </a:t>
            </a:r>
            <a:r>
              <a:rPr lang="nl-BE" dirty="0" err="1"/>
              <a:t>Projekt</a:t>
            </a:r>
            <a:r>
              <a:rPr lang="nl-BE" dirty="0"/>
              <a:t>, die </a:t>
            </a:r>
            <a:r>
              <a:rPr lang="nl-BE" dirty="0" err="1"/>
              <a:t>Webseite</a:t>
            </a:r>
            <a:r>
              <a:rPr lang="nl-BE" dirty="0"/>
              <a:t> </a:t>
            </a:r>
            <a:r>
              <a:rPr lang="nl-BE" dirty="0" err="1"/>
              <a:t>und</a:t>
            </a:r>
            <a:r>
              <a:rPr lang="nl-BE" dirty="0"/>
              <a:t> das </a:t>
            </a:r>
            <a:r>
              <a:rPr lang="nl-BE" dirty="0" err="1"/>
              <a:t>Tabuspiel</a:t>
            </a:r>
            <a:r>
              <a:rPr lang="nl-BE" dirty="0"/>
              <a:t> </a:t>
            </a:r>
            <a:r>
              <a:rPr lang="nl-BE" dirty="0" err="1"/>
              <a:t>präsentiert</a:t>
            </a:r>
            <a:r>
              <a:rPr lang="nl-BE" dirty="0"/>
              <a:t>.</a:t>
            </a:r>
          </a:p>
          <a:p>
            <a:r>
              <a:rPr lang="nl-BE" dirty="0" err="1"/>
              <a:t>Für</a:t>
            </a:r>
            <a:r>
              <a:rPr lang="nl-BE" dirty="0"/>
              <a:t> </a:t>
            </a:r>
            <a:r>
              <a:rPr lang="nl-BE" dirty="0" err="1"/>
              <a:t>Männer</a:t>
            </a:r>
            <a:r>
              <a:rPr lang="nl-BE" dirty="0"/>
              <a:t> </a:t>
            </a:r>
            <a:r>
              <a:rPr lang="nl-BE" dirty="0" err="1"/>
              <a:t>und</a:t>
            </a:r>
            <a:r>
              <a:rPr lang="nl-BE" dirty="0"/>
              <a:t> </a:t>
            </a:r>
            <a:r>
              <a:rPr lang="nl-BE" dirty="0" err="1"/>
              <a:t>Frauen</a:t>
            </a:r>
            <a:r>
              <a:rPr lang="nl-BE" dirty="0"/>
              <a:t> </a:t>
            </a:r>
            <a:r>
              <a:rPr lang="nl-BE" dirty="0" err="1"/>
              <a:t>aus</a:t>
            </a:r>
            <a:r>
              <a:rPr lang="nl-BE" dirty="0"/>
              <a:t> den </a:t>
            </a:r>
            <a:r>
              <a:rPr lang="nl-BE" dirty="0" err="1"/>
              <a:t>Bereichen</a:t>
            </a:r>
            <a:r>
              <a:rPr lang="nl-BE" dirty="0"/>
              <a:t> </a:t>
            </a:r>
            <a:r>
              <a:rPr lang="nl-BE" dirty="0" err="1"/>
              <a:t>Bildung</a:t>
            </a:r>
            <a:r>
              <a:rPr lang="nl-BE" dirty="0"/>
              <a:t> </a:t>
            </a:r>
            <a:r>
              <a:rPr lang="nl-BE" dirty="0" err="1"/>
              <a:t>und</a:t>
            </a:r>
            <a:r>
              <a:rPr lang="nl-BE" dirty="0"/>
              <a:t> </a:t>
            </a:r>
            <a:r>
              <a:rPr lang="nl-BE" dirty="0" err="1"/>
              <a:t>Medien</a:t>
            </a:r>
            <a:r>
              <a:rPr lang="nl-BE" dirty="0"/>
              <a:t>, </a:t>
            </a:r>
            <a:r>
              <a:rPr lang="nl-BE" dirty="0" err="1"/>
              <a:t>für</a:t>
            </a:r>
            <a:r>
              <a:rPr lang="nl-BE" dirty="0"/>
              <a:t> </a:t>
            </a:r>
            <a:r>
              <a:rPr lang="nl-BE" dirty="0" err="1"/>
              <a:t>Fachkräfte</a:t>
            </a:r>
            <a:r>
              <a:rPr lang="nl-BE" dirty="0"/>
              <a:t> der </a:t>
            </a:r>
            <a:r>
              <a:rPr lang="nl-BE" dirty="0" err="1"/>
              <a:t>Sozialen</a:t>
            </a:r>
            <a:r>
              <a:rPr lang="nl-BE" dirty="0"/>
              <a:t> </a:t>
            </a:r>
            <a:r>
              <a:rPr lang="nl-BE" dirty="0" err="1"/>
              <a:t>Arbeit</a:t>
            </a:r>
            <a:r>
              <a:rPr lang="nl-BE" dirty="0"/>
              <a:t>, </a:t>
            </a:r>
            <a:r>
              <a:rPr lang="nl-BE" dirty="0" err="1"/>
              <a:t>Youth</a:t>
            </a:r>
            <a:r>
              <a:rPr lang="nl-BE" dirty="0"/>
              <a:t> </a:t>
            </a:r>
            <a:r>
              <a:rPr lang="nl-BE" dirty="0" err="1"/>
              <a:t>Worker</a:t>
            </a:r>
            <a:r>
              <a:rPr lang="nl-BE" dirty="0"/>
              <a:t>, </a:t>
            </a:r>
            <a:r>
              <a:rPr lang="nl-BE" dirty="0" err="1"/>
              <a:t>Eltern</a:t>
            </a:r>
            <a:r>
              <a:rPr lang="nl-BE" dirty="0"/>
              <a:t> </a:t>
            </a:r>
            <a:r>
              <a:rPr lang="nl-BE" dirty="0" err="1"/>
              <a:t>und</a:t>
            </a:r>
            <a:r>
              <a:rPr lang="nl-BE" dirty="0"/>
              <a:t> </a:t>
            </a:r>
            <a:r>
              <a:rPr lang="nl-BE" dirty="0" err="1"/>
              <a:t>Groseltern</a:t>
            </a:r>
            <a:r>
              <a:rPr lang="nl-BE" dirty="0"/>
              <a:t>: </a:t>
            </a:r>
            <a:r>
              <a:rPr lang="nl-BE" dirty="0" err="1"/>
              <a:t>insgesamt</a:t>
            </a:r>
            <a:r>
              <a:rPr lang="nl-BE" dirty="0"/>
              <a:t> waren 87 Personen </a:t>
            </a:r>
            <a:r>
              <a:rPr lang="nl-BE" dirty="0" err="1"/>
              <a:t>anwesend</a:t>
            </a:r>
            <a:r>
              <a:rPr lang="nl-BE" dirty="0"/>
              <a:t>.</a:t>
            </a:r>
          </a:p>
          <a:p>
            <a:r>
              <a:rPr lang="nl-BE" dirty="0"/>
              <a:t>Der Flyer </a:t>
            </a:r>
            <a:r>
              <a:rPr lang="nl-BE" dirty="0" err="1"/>
              <a:t>auf</a:t>
            </a:r>
            <a:r>
              <a:rPr lang="nl-BE" dirty="0"/>
              <a:t> </a:t>
            </a:r>
            <a:r>
              <a:rPr lang="nl-BE" dirty="0" err="1"/>
              <a:t>denen</a:t>
            </a:r>
            <a:r>
              <a:rPr lang="nl-BE" dirty="0"/>
              <a:t> die Ziele des </a:t>
            </a:r>
            <a:r>
              <a:rPr lang="nl-BE" dirty="0" err="1"/>
              <a:t>Projekts</a:t>
            </a:r>
            <a:r>
              <a:rPr lang="nl-BE" dirty="0"/>
              <a:t> </a:t>
            </a:r>
            <a:r>
              <a:rPr lang="nl-BE" dirty="0" err="1"/>
              <a:t>vorgestellt</a:t>
            </a:r>
            <a:r>
              <a:rPr lang="nl-BE" dirty="0"/>
              <a:t> </a:t>
            </a:r>
            <a:r>
              <a:rPr lang="nl-BE" dirty="0" err="1"/>
              <a:t>sind</a:t>
            </a:r>
            <a:r>
              <a:rPr lang="nl-BE" dirty="0"/>
              <a:t> </a:t>
            </a:r>
            <a:r>
              <a:rPr lang="nl-BE" dirty="0" err="1"/>
              <a:t>wurden</a:t>
            </a:r>
            <a:r>
              <a:rPr lang="nl-BE" dirty="0"/>
              <a:t> </a:t>
            </a:r>
            <a:r>
              <a:rPr lang="nl-BE" dirty="0" err="1"/>
              <a:t>verteilt</a:t>
            </a:r>
            <a:r>
              <a:rPr lang="nl-BE" dirty="0"/>
              <a:t> </a:t>
            </a:r>
            <a:r>
              <a:rPr lang="nl-BE" dirty="0" err="1"/>
              <a:t>und</a:t>
            </a:r>
            <a:r>
              <a:rPr lang="nl-BE" dirty="0"/>
              <a:t> </a:t>
            </a:r>
            <a:r>
              <a:rPr lang="nl-BE" dirty="0" err="1"/>
              <a:t>an</a:t>
            </a:r>
            <a:r>
              <a:rPr lang="nl-BE" dirty="0"/>
              <a:t> den </a:t>
            </a:r>
            <a:r>
              <a:rPr lang="nl-BE" dirty="0" err="1"/>
              <a:t>verschiedenen</a:t>
            </a:r>
            <a:r>
              <a:rPr lang="nl-BE" dirty="0"/>
              <a:t> </a:t>
            </a:r>
            <a:r>
              <a:rPr lang="nl-BE" dirty="0" err="1"/>
              <a:t>Tischen</a:t>
            </a:r>
            <a:r>
              <a:rPr lang="nl-BE" dirty="0"/>
              <a:t> </a:t>
            </a:r>
            <a:r>
              <a:rPr lang="nl-BE" dirty="0" err="1"/>
              <a:t>mit</a:t>
            </a:r>
            <a:r>
              <a:rPr lang="nl-BE" dirty="0"/>
              <a:t> je 8 Personen das </a:t>
            </a:r>
            <a:r>
              <a:rPr lang="nl-BE" dirty="0" err="1"/>
              <a:t>Tabuspiel</a:t>
            </a:r>
            <a:r>
              <a:rPr lang="nl-BE" dirty="0"/>
              <a:t> </a:t>
            </a:r>
            <a:r>
              <a:rPr lang="nl-BE" dirty="0" err="1"/>
              <a:t>besser</a:t>
            </a:r>
            <a:r>
              <a:rPr lang="nl-BE" dirty="0"/>
              <a:t> </a:t>
            </a:r>
            <a:r>
              <a:rPr lang="nl-BE" dirty="0" err="1"/>
              <a:t>bekannt</a:t>
            </a:r>
            <a:r>
              <a:rPr lang="nl-BE" dirty="0"/>
              <a:t> </a:t>
            </a:r>
            <a:r>
              <a:rPr lang="nl-BE" dirty="0" err="1"/>
              <a:t>gemacht</a:t>
            </a:r>
            <a:r>
              <a:rPr lang="nl-BE" dirty="0"/>
              <a:t>.</a:t>
            </a:r>
          </a:p>
        </p:txBody>
      </p:sp>
      <p:sp>
        <p:nvSpPr>
          <p:cNvPr id="4" name="Tijdelijke aanduiding voor voettekst 3">
            <a:extLst>
              <a:ext uri="{FF2B5EF4-FFF2-40B4-BE49-F238E27FC236}">
                <a16:creationId xmlns:a16="http://schemas.microsoft.com/office/drawing/2014/main" id="{24583FFF-C2E6-47DF-AB54-46F525D80BD8}"/>
              </a:ext>
            </a:extLst>
          </p:cNvPr>
          <p:cNvSpPr>
            <a:spLocks noGrp="1"/>
          </p:cNvSpPr>
          <p:nvPr>
            <p:ph type="ftr" sz="quarter" idx="11"/>
          </p:nvPr>
        </p:nvSpPr>
        <p:spPr/>
        <p:txBody>
          <a:bodyPr/>
          <a:lstStyle/>
          <a:p>
            <a:pPr rtl="0"/>
            <a:r>
              <a:rPr lang="nl-NL"/>
              <a:t>Abschlusssymposium Graz/Austria</a:t>
            </a:r>
            <a:endParaRPr lang="nl-NL" dirty="0"/>
          </a:p>
        </p:txBody>
      </p:sp>
      <p:sp>
        <p:nvSpPr>
          <p:cNvPr id="5" name="Tijdelijke aanduiding voor dianummer 4">
            <a:extLst>
              <a:ext uri="{FF2B5EF4-FFF2-40B4-BE49-F238E27FC236}">
                <a16:creationId xmlns:a16="http://schemas.microsoft.com/office/drawing/2014/main" id="{775A2810-89DB-441E-8509-DF6173384D46}"/>
              </a:ext>
            </a:extLst>
          </p:cNvPr>
          <p:cNvSpPr>
            <a:spLocks noGrp="1"/>
          </p:cNvSpPr>
          <p:nvPr>
            <p:ph type="sldNum" sz="quarter" idx="12"/>
          </p:nvPr>
        </p:nvSpPr>
        <p:spPr/>
        <p:txBody>
          <a:bodyPr/>
          <a:lstStyle/>
          <a:p>
            <a:pPr rtl="0"/>
            <a:fld id="{5402A5F3-9C7D-324D-996B-E1C18ACA6504}" type="slidenum">
              <a:rPr lang="nl-NL" smtClean="0"/>
              <a:t>7</a:t>
            </a:fld>
            <a:endParaRPr lang="nl-NL" dirty="0"/>
          </a:p>
        </p:txBody>
      </p:sp>
    </p:spTree>
    <p:extLst>
      <p:ext uri="{BB962C8B-B14F-4D97-AF65-F5344CB8AC3E}">
        <p14:creationId xmlns:p14="http://schemas.microsoft.com/office/powerpoint/2010/main" val="2255214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dirty="0"/>
          </a:p>
        </p:txBody>
      </p:sp>
      <p:sp>
        <p:nvSpPr>
          <p:cNvPr id="4" name="Tijdelijke aanduiding voor voettekst 3"/>
          <p:cNvSpPr>
            <a:spLocks noGrp="1"/>
          </p:cNvSpPr>
          <p:nvPr>
            <p:ph type="ftr" sz="quarter" idx="11"/>
          </p:nvPr>
        </p:nvSpPr>
        <p:spPr/>
        <p:txBody>
          <a:bodyPr/>
          <a:lstStyle/>
          <a:p>
            <a:pPr rtl="0"/>
            <a:r>
              <a:rPr lang="nl-NL"/>
              <a:t>Abschlusssymposium Graz/Austria</a:t>
            </a:r>
            <a:endParaRPr lang="nl-NL" dirty="0"/>
          </a:p>
        </p:txBody>
      </p:sp>
      <p:sp>
        <p:nvSpPr>
          <p:cNvPr id="5" name="Tijdelijke aanduiding voor dianummer 4"/>
          <p:cNvSpPr>
            <a:spLocks noGrp="1"/>
          </p:cNvSpPr>
          <p:nvPr>
            <p:ph type="sldNum" sz="quarter" idx="12"/>
          </p:nvPr>
        </p:nvSpPr>
        <p:spPr/>
        <p:txBody>
          <a:bodyPr/>
          <a:lstStyle/>
          <a:p>
            <a:pPr rtl="0"/>
            <a:fld id="{5402A5F3-9C7D-324D-996B-E1C18ACA6504}" type="slidenum">
              <a:rPr lang="nl-NL" smtClean="0"/>
              <a:t>8</a:t>
            </a:fld>
            <a:endParaRPr lang="nl-NL" dirty="0"/>
          </a:p>
        </p:txBody>
      </p:sp>
      <p:pic>
        <p:nvPicPr>
          <p:cNvPr id="1026" name="Picture 2" descr="C:\Users\geens\Pictures\2019-03-02\048.JPG"/>
          <p:cNvPicPr>
            <a:picLocks noChangeAspect="1" noChangeArrowheads="1"/>
          </p:cNvPicPr>
          <p:nvPr/>
        </p:nvPicPr>
        <p:blipFill rotWithShape="1">
          <a:blip r:embed="rId2">
            <a:extLst>
              <a:ext uri="{28A0092B-C50C-407E-A947-70E740481C1C}">
                <a14:useLocalDpi xmlns:a14="http://schemas.microsoft.com/office/drawing/2010/main" val="0"/>
              </a:ext>
            </a:extLst>
          </a:blip>
          <a:srcRect l="2163" t="37458" r="-9312" b="-16421"/>
          <a:stretch/>
        </p:blipFill>
        <p:spPr bwMode="auto">
          <a:xfrm>
            <a:off x="163286" y="4321628"/>
            <a:ext cx="8088086" cy="33503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eens\Pictures\2019-03-02\049.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41956" r="-27274" b="-41959"/>
          <a:stretch/>
        </p:blipFill>
        <p:spPr bwMode="auto">
          <a:xfrm>
            <a:off x="163286" y="409459"/>
            <a:ext cx="12192000" cy="603908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C:\Users\User\Documents\logo_pssssteu_Niederlaendisch.jpg">
            <a:extLst>
              <a:ext uri="{FF2B5EF4-FFF2-40B4-BE49-F238E27FC236}">
                <a16:creationId xmlns:a16="http://schemas.microsoft.com/office/drawing/2014/main" id="{124A68BC-3ED3-4E3B-AEC0-79AE3B948F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5556" y="4193382"/>
            <a:ext cx="2434264" cy="1757360"/>
          </a:xfrm>
          <a:prstGeom prst="rect">
            <a:avLst/>
          </a:prstGeom>
          <a:noFill/>
          <a:ln>
            <a:noFill/>
          </a:ln>
        </p:spPr>
      </p:pic>
    </p:spTree>
    <p:extLst>
      <p:ext uri="{BB962C8B-B14F-4D97-AF65-F5344CB8AC3E}">
        <p14:creationId xmlns:p14="http://schemas.microsoft.com/office/powerpoint/2010/main" val="1598030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978DB-F21F-42F4-B192-3A9822FB63E5}"/>
              </a:ext>
            </a:extLst>
          </p:cNvPr>
          <p:cNvSpPr>
            <a:spLocks noGrp="1"/>
          </p:cNvSpPr>
          <p:nvPr>
            <p:ph type="title"/>
          </p:nvPr>
        </p:nvSpPr>
        <p:spPr/>
        <p:txBody>
          <a:bodyPr/>
          <a:lstStyle/>
          <a:p>
            <a:pPr marR="0" rtl="0"/>
            <a:endParaRPr lang="nl-BE" b="0" i="0" u="none" strike="noStrike" baseline="0">
              <a:latin typeface="Calibri" panose="020F0502020204030204" pitchFamily="34" charset="0"/>
            </a:endParaRPr>
          </a:p>
        </p:txBody>
      </p:sp>
      <p:sp>
        <p:nvSpPr>
          <p:cNvPr id="3" name="Tijdelijke aanduiding voor tekst 2">
            <a:extLst>
              <a:ext uri="{FF2B5EF4-FFF2-40B4-BE49-F238E27FC236}">
                <a16:creationId xmlns:a16="http://schemas.microsoft.com/office/drawing/2014/main" id="{EF33A695-20BB-47A9-9DB8-39E9BA97B06F}"/>
              </a:ext>
            </a:extLst>
          </p:cNvPr>
          <p:cNvSpPr>
            <a:spLocks noGrp="1"/>
          </p:cNvSpPr>
          <p:nvPr>
            <p:ph type="body" idx="1"/>
          </p:nvPr>
        </p:nvSpPr>
        <p:spPr/>
        <p:txBody>
          <a:bodyPr/>
          <a:lstStyle/>
          <a:p>
            <a:endParaRPr lang="nl-BE" dirty="0"/>
          </a:p>
        </p:txBody>
      </p:sp>
      <p:sp>
        <p:nvSpPr>
          <p:cNvPr id="4" name="Tijdelijke aanduiding voor voettekst 3">
            <a:extLst>
              <a:ext uri="{FF2B5EF4-FFF2-40B4-BE49-F238E27FC236}">
                <a16:creationId xmlns:a16="http://schemas.microsoft.com/office/drawing/2014/main" id="{B17E8027-209C-4668-B2B2-44453089FABF}"/>
              </a:ext>
            </a:extLst>
          </p:cNvPr>
          <p:cNvSpPr>
            <a:spLocks noGrp="1"/>
          </p:cNvSpPr>
          <p:nvPr>
            <p:ph type="ftr" sz="quarter" idx="11"/>
          </p:nvPr>
        </p:nvSpPr>
        <p:spPr/>
        <p:txBody>
          <a:bodyPr/>
          <a:lstStyle/>
          <a:p>
            <a:r>
              <a:rPr lang="nl-BE"/>
              <a:t>Abschlusssymposium Graz/Austria</a:t>
            </a:r>
          </a:p>
        </p:txBody>
      </p:sp>
      <p:sp>
        <p:nvSpPr>
          <p:cNvPr id="5" name="Tijdelijke aanduiding voor dianummer 4">
            <a:extLst>
              <a:ext uri="{FF2B5EF4-FFF2-40B4-BE49-F238E27FC236}">
                <a16:creationId xmlns:a16="http://schemas.microsoft.com/office/drawing/2014/main" id="{EA03B2DD-FBBD-4677-9EE3-E1FE5A4F78B5}"/>
              </a:ext>
            </a:extLst>
          </p:cNvPr>
          <p:cNvSpPr>
            <a:spLocks noGrp="1"/>
          </p:cNvSpPr>
          <p:nvPr>
            <p:ph type="sldNum" sz="quarter" idx="12"/>
          </p:nvPr>
        </p:nvSpPr>
        <p:spPr/>
        <p:txBody>
          <a:bodyPr/>
          <a:lstStyle/>
          <a:p>
            <a:fld id="{FE352C45-93CA-4E01-94AC-69E45E70D743}" type="slidenum">
              <a:rPr lang="nl-BE" smtClean="0"/>
              <a:t>9</a:t>
            </a:fld>
            <a:endParaRPr lang="nl-BE"/>
          </a:p>
        </p:txBody>
      </p:sp>
      <p:pic>
        <p:nvPicPr>
          <p:cNvPr id="6" name="Afbeelding 5">
            <a:extLst>
              <a:ext uri="{FF2B5EF4-FFF2-40B4-BE49-F238E27FC236}">
                <a16:creationId xmlns:a16="http://schemas.microsoft.com/office/drawing/2014/main" id="{3D72489E-C8A2-49A8-89AA-D24012E703D3}"/>
              </a:ext>
            </a:extLst>
          </p:cNvPr>
          <p:cNvPicPr>
            <a:picLocks noChangeAspect="1"/>
          </p:cNvPicPr>
          <p:nvPr/>
        </p:nvPicPr>
        <p:blipFill>
          <a:blip r:embed="rId2"/>
          <a:stretch>
            <a:fillRect/>
          </a:stretch>
        </p:blipFill>
        <p:spPr>
          <a:xfrm>
            <a:off x="6043612" y="3395662"/>
            <a:ext cx="104775" cy="66675"/>
          </a:xfrm>
          <a:prstGeom prst="rect">
            <a:avLst/>
          </a:prstGeom>
        </p:spPr>
      </p:pic>
      <p:pic>
        <p:nvPicPr>
          <p:cNvPr id="8" name="Afbeelding 7">
            <a:extLst>
              <a:ext uri="{FF2B5EF4-FFF2-40B4-BE49-F238E27FC236}">
                <a16:creationId xmlns:a16="http://schemas.microsoft.com/office/drawing/2014/main" id="{DC0783D8-FAAA-4210-A390-8C7F7752036B}"/>
              </a:ext>
            </a:extLst>
          </p:cNvPr>
          <p:cNvPicPr>
            <a:picLocks noChangeAspect="1"/>
          </p:cNvPicPr>
          <p:nvPr/>
        </p:nvPicPr>
        <p:blipFill>
          <a:blip r:embed="rId2"/>
          <a:stretch>
            <a:fillRect/>
          </a:stretch>
        </p:blipFill>
        <p:spPr>
          <a:xfrm>
            <a:off x="6043612" y="3395662"/>
            <a:ext cx="104775" cy="66675"/>
          </a:xfrm>
          <a:prstGeom prst="rect">
            <a:avLst/>
          </a:prstGeom>
        </p:spPr>
      </p:pic>
      <p:pic>
        <p:nvPicPr>
          <p:cNvPr id="9" name="Afbeelding 8">
            <a:extLst>
              <a:ext uri="{FF2B5EF4-FFF2-40B4-BE49-F238E27FC236}">
                <a16:creationId xmlns:a16="http://schemas.microsoft.com/office/drawing/2014/main" id="{BD221356-D6BA-4313-BE7E-E7E0425CD2CA}"/>
              </a:ext>
            </a:extLst>
          </p:cNvPr>
          <p:cNvPicPr>
            <a:picLocks noChangeAspect="1"/>
          </p:cNvPicPr>
          <p:nvPr/>
        </p:nvPicPr>
        <p:blipFill>
          <a:blip r:embed="rId2"/>
          <a:stretch>
            <a:fillRect/>
          </a:stretch>
        </p:blipFill>
        <p:spPr>
          <a:xfrm>
            <a:off x="6043612" y="3395662"/>
            <a:ext cx="104775" cy="66675"/>
          </a:xfrm>
          <a:prstGeom prst="rect">
            <a:avLst/>
          </a:prstGeom>
        </p:spPr>
      </p:pic>
      <p:pic>
        <p:nvPicPr>
          <p:cNvPr id="10" name="Afbeelding 9">
            <a:extLst>
              <a:ext uri="{FF2B5EF4-FFF2-40B4-BE49-F238E27FC236}">
                <a16:creationId xmlns:a16="http://schemas.microsoft.com/office/drawing/2014/main" id="{71E4B2AB-C7D6-4BC3-B64D-84E2DA5FA7C1}"/>
              </a:ext>
            </a:extLst>
          </p:cNvPr>
          <p:cNvPicPr>
            <a:picLocks noChangeAspect="1"/>
          </p:cNvPicPr>
          <p:nvPr/>
        </p:nvPicPr>
        <p:blipFill>
          <a:blip r:embed="rId2"/>
          <a:stretch>
            <a:fillRect/>
          </a:stretch>
        </p:blipFill>
        <p:spPr>
          <a:xfrm>
            <a:off x="6043612" y="3395662"/>
            <a:ext cx="104775" cy="66675"/>
          </a:xfrm>
          <a:prstGeom prst="rect">
            <a:avLst/>
          </a:prstGeom>
        </p:spPr>
      </p:pic>
      <p:pic>
        <p:nvPicPr>
          <p:cNvPr id="11" name="Afbeelding 10">
            <a:extLst>
              <a:ext uri="{FF2B5EF4-FFF2-40B4-BE49-F238E27FC236}">
                <a16:creationId xmlns:a16="http://schemas.microsoft.com/office/drawing/2014/main" id="{E78A4306-0999-49CB-A98D-D166344B69A4}"/>
              </a:ext>
            </a:extLst>
          </p:cNvPr>
          <p:cNvPicPr>
            <a:picLocks noChangeAspect="1"/>
          </p:cNvPicPr>
          <p:nvPr/>
        </p:nvPicPr>
        <p:blipFill>
          <a:blip r:embed="rId3"/>
          <a:stretch>
            <a:fillRect/>
          </a:stretch>
        </p:blipFill>
        <p:spPr>
          <a:xfrm>
            <a:off x="6060016" y="3405762"/>
            <a:ext cx="71967" cy="46475"/>
          </a:xfrm>
          <a:prstGeom prst="rect">
            <a:avLst/>
          </a:prstGeom>
        </p:spPr>
      </p:pic>
      <p:pic>
        <p:nvPicPr>
          <p:cNvPr id="13" name="Afbeelding 12">
            <a:extLst>
              <a:ext uri="{FF2B5EF4-FFF2-40B4-BE49-F238E27FC236}">
                <a16:creationId xmlns:a16="http://schemas.microsoft.com/office/drawing/2014/main" id="{9A8DF39E-046A-417D-87C6-73A78D70A259}"/>
              </a:ext>
            </a:extLst>
          </p:cNvPr>
          <p:cNvPicPr>
            <a:picLocks noChangeAspect="1"/>
          </p:cNvPicPr>
          <p:nvPr/>
        </p:nvPicPr>
        <p:blipFill>
          <a:blip r:embed="rId2"/>
          <a:stretch>
            <a:fillRect/>
          </a:stretch>
        </p:blipFill>
        <p:spPr>
          <a:xfrm>
            <a:off x="6043612" y="3395662"/>
            <a:ext cx="104775" cy="66675"/>
          </a:xfrm>
          <a:prstGeom prst="rect">
            <a:avLst/>
          </a:prstGeom>
        </p:spPr>
      </p:pic>
      <p:pic>
        <p:nvPicPr>
          <p:cNvPr id="14" name="Afbeelding 13">
            <a:extLst>
              <a:ext uri="{FF2B5EF4-FFF2-40B4-BE49-F238E27FC236}">
                <a16:creationId xmlns:a16="http://schemas.microsoft.com/office/drawing/2014/main" id="{599F0363-7B5E-4497-8446-56077A69E7F8}"/>
              </a:ext>
            </a:extLst>
          </p:cNvPr>
          <p:cNvPicPr>
            <a:picLocks noChangeAspect="1"/>
          </p:cNvPicPr>
          <p:nvPr/>
        </p:nvPicPr>
        <p:blipFill>
          <a:blip r:embed="rId2"/>
          <a:stretch>
            <a:fillRect/>
          </a:stretch>
        </p:blipFill>
        <p:spPr>
          <a:xfrm>
            <a:off x="6043612" y="3395662"/>
            <a:ext cx="104775" cy="66675"/>
          </a:xfrm>
          <a:prstGeom prst="rect">
            <a:avLst/>
          </a:prstGeom>
        </p:spPr>
      </p:pic>
      <p:pic>
        <p:nvPicPr>
          <p:cNvPr id="15" name="Afbeelding 14">
            <a:extLst>
              <a:ext uri="{FF2B5EF4-FFF2-40B4-BE49-F238E27FC236}">
                <a16:creationId xmlns:a16="http://schemas.microsoft.com/office/drawing/2014/main" id="{23F0532A-5F09-45F1-BC63-06C5849E02BD}"/>
              </a:ext>
            </a:extLst>
          </p:cNvPr>
          <p:cNvPicPr>
            <a:picLocks noChangeAspect="1"/>
          </p:cNvPicPr>
          <p:nvPr/>
        </p:nvPicPr>
        <p:blipFill>
          <a:blip r:embed="rId3"/>
          <a:stretch>
            <a:fillRect/>
          </a:stretch>
        </p:blipFill>
        <p:spPr>
          <a:xfrm>
            <a:off x="6060016" y="3405762"/>
            <a:ext cx="71967" cy="46475"/>
          </a:xfrm>
          <a:prstGeom prst="rect">
            <a:avLst/>
          </a:prstGeom>
        </p:spPr>
      </p:pic>
      <p:pic>
        <p:nvPicPr>
          <p:cNvPr id="16" name="Afbeelding 15">
            <a:extLst>
              <a:ext uri="{FF2B5EF4-FFF2-40B4-BE49-F238E27FC236}">
                <a16:creationId xmlns:a16="http://schemas.microsoft.com/office/drawing/2014/main" id="{93254967-AE2E-4F11-B74F-C9E73AC1333E}"/>
              </a:ext>
            </a:extLst>
          </p:cNvPr>
          <p:cNvPicPr>
            <a:picLocks noChangeAspect="1"/>
          </p:cNvPicPr>
          <p:nvPr/>
        </p:nvPicPr>
        <p:blipFill>
          <a:blip r:embed="rId3"/>
          <a:stretch>
            <a:fillRect/>
          </a:stretch>
        </p:blipFill>
        <p:spPr>
          <a:xfrm>
            <a:off x="6060016" y="3405762"/>
            <a:ext cx="71967" cy="46475"/>
          </a:xfrm>
          <a:prstGeom prst="rect">
            <a:avLst/>
          </a:prstGeom>
        </p:spPr>
      </p:pic>
      <p:pic>
        <p:nvPicPr>
          <p:cNvPr id="18" name="Afbeelding 17">
            <a:extLst>
              <a:ext uri="{FF2B5EF4-FFF2-40B4-BE49-F238E27FC236}">
                <a16:creationId xmlns:a16="http://schemas.microsoft.com/office/drawing/2014/main" id="{024FD4CA-A74B-486C-B4A9-6E7D860BC427}"/>
              </a:ext>
            </a:extLst>
          </p:cNvPr>
          <p:cNvPicPr>
            <a:picLocks noChangeAspect="1"/>
          </p:cNvPicPr>
          <p:nvPr/>
        </p:nvPicPr>
        <p:blipFill>
          <a:blip r:embed="rId4"/>
          <a:stretch>
            <a:fillRect/>
          </a:stretch>
        </p:blipFill>
        <p:spPr>
          <a:xfrm>
            <a:off x="628369" y="580878"/>
            <a:ext cx="10935262" cy="5696243"/>
          </a:xfrm>
          <a:prstGeom prst="rect">
            <a:avLst/>
          </a:prstGeom>
        </p:spPr>
      </p:pic>
      <p:pic>
        <p:nvPicPr>
          <p:cNvPr id="7" name="Afbeelding 6">
            <a:extLst>
              <a:ext uri="{FF2B5EF4-FFF2-40B4-BE49-F238E27FC236}">
                <a16:creationId xmlns:a16="http://schemas.microsoft.com/office/drawing/2014/main" id="{89A52041-923C-4AF1-9225-34DA33E01742}"/>
              </a:ext>
            </a:extLst>
          </p:cNvPr>
          <p:cNvPicPr>
            <a:picLocks noChangeAspect="1"/>
          </p:cNvPicPr>
          <p:nvPr/>
        </p:nvPicPr>
        <p:blipFill>
          <a:blip r:embed="rId3"/>
          <a:stretch>
            <a:fillRect/>
          </a:stretch>
        </p:blipFill>
        <p:spPr>
          <a:xfrm>
            <a:off x="6060016" y="3405762"/>
            <a:ext cx="71967" cy="46475"/>
          </a:xfrm>
          <a:prstGeom prst="rect">
            <a:avLst/>
          </a:prstGeom>
        </p:spPr>
      </p:pic>
      <p:pic>
        <p:nvPicPr>
          <p:cNvPr id="12" name="Afbeelding 11">
            <a:extLst>
              <a:ext uri="{FF2B5EF4-FFF2-40B4-BE49-F238E27FC236}">
                <a16:creationId xmlns:a16="http://schemas.microsoft.com/office/drawing/2014/main" id="{7C63A98C-2B73-4B07-A69B-AEA088F6135A}"/>
              </a:ext>
            </a:extLst>
          </p:cNvPr>
          <p:cNvPicPr>
            <a:picLocks noChangeAspect="1"/>
          </p:cNvPicPr>
          <p:nvPr/>
        </p:nvPicPr>
        <p:blipFill>
          <a:blip r:embed="rId3"/>
          <a:stretch>
            <a:fillRect/>
          </a:stretch>
        </p:blipFill>
        <p:spPr>
          <a:xfrm>
            <a:off x="6212416" y="3558162"/>
            <a:ext cx="71967" cy="46475"/>
          </a:xfrm>
          <a:prstGeom prst="rect">
            <a:avLst/>
          </a:prstGeom>
        </p:spPr>
      </p:pic>
    </p:spTree>
    <p:extLst>
      <p:ext uri="{BB962C8B-B14F-4D97-AF65-F5344CB8AC3E}">
        <p14:creationId xmlns:p14="http://schemas.microsoft.com/office/powerpoint/2010/main" val="1368911724"/>
      </p:ext>
    </p:extLst>
  </p:cSld>
  <p:clrMapOvr>
    <a:masterClrMapping/>
  </p:clrMapOvr>
</p:sld>
</file>

<file path=ppt/theme/theme1.xml><?xml version="1.0" encoding="utf-8"?>
<a:theme xmlns:a="http://schemas.openxmlformats.org/drawingml/2006/main" name="Office-thema">
  <a:themeElements>
    <a:clrScheme name="Blue City">
      <a:dk1>
        <a:srgbClr val="000000"/>
      </a:dk1>
      <a:lt1>
        <a:srgbClr val="FFFFFF"/>
      </a:lt1>
      <a:dk2>
        <a:srgbClr val="000000"/>
      </a:dk2>
      <a:lt2>
        <a:srgbClr val="C3F5D9"/>
      </a:lt2>
      <a:accent1>
        <a:srgbClr val="81D2CF"/>
      </a:accent1>
      <a:accent2>
        <a:srgbClr val="C0ACBE"/>
      </a:accent2>
      <a:accent3>
        <a:srgbClr val="A5A5A5"/>
      </a:accent3>
      <a:accent4>
        <a:srgbClr val="914093"/>
      </a:accent4>
      <a:accent5>
        <a:srgbClr val="380359"/>
      </a:accent5>
      <a:accent6>
        <a:srgbClr val="FFC900"/>
      </a:accent6>
      <a:hlink>
        <a:srgbClr val="0563C1"/>
      </a:hlink>
      <a:folHlink>
        <a:srgbClr val="7F7F7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5994529" id="{58873332-2A9F-4B9B-BCD9-43F13D37837B}" vid="{6905ABFD-9A3F-4E61-ADC0-0C1ABC45EC68}"/>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Geanimeerde dia met gras</Template>
  <TotalTime>0</TotalTime>
  <Words>948</Words>
  <Application>Microsoft Office PowerPoint</Application>
  <PresentationFormat>Breedbeeld</PresentationFormat>
  <Paragraphs>84</Paragraphs>
  <Slides>16</Slides>
  <Notes>1</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16</vt:i4>
      </vt:variant>
    </vt:vector>
  </HeadingPairs>
  <TitlesOfParts>
    <vt:vector size="26" baseType="lpstr">
      <vt:lpstr>Arial</vt:lpstr>
      <vt:lpstr>Calibri</vt:lpstr>
      <vt:lpstr>Franklin Gothic Book</vt:lpstr>
      <vt:lpstr>Franklin Gothic Medium</vt:lpstr>
      <vt:lpstr>Liberation Serif</vt:lpstr>
      <vt:lpstr>Times New Roman</vt:lpstr>
      <vt:lpstr>Trebuchet MS</vt:lpstr>
      <vt:lpstr>Wingdings 3</vt:lpstr>
      <vt:lpstr>Office-thema</vt:lpstr>
      <vt:lpstr>Facet</vt:lpstr>
      <vt:lpstr>PODIGIKOM </vt:lpstr>
      <vt:lpstr>METASTUDIE PODIGIKOM</vt:lpstr>
      <vt:lpstr>VERBREITUNG </vt:lpstr>
      <vt:lpstr>PSSSST.eu und ein Tabu-Spiel</vt:lpstr>
      <vt:lpstr>PowerPoint-presentatie</vt:lpstr>
      <vt:lpstr>Multiplikatorenveranstaltungen des Forums in Belgien</vt:lpstr>
      <vt:lpstr>Multiplikatorenverantstaltungen des Forums in Belgien und die Niederlande</vt:lpstr>
      <vt:lpstr>PowerPoint-presentatie</vt:lpstr>
      <vt:lpstr>PowerPoint-presentatie</vt:lpstr>
      <vt:lpstr>Multiplikatorenveranstaltung am 09.03.19 in Vijlen-Noorbeek</vt:lpstr>
      <vt:lpstr>      SBF hat 12 Sozialarbeiter und Fachkräfte der Jugendarbeit zu einer Sitzung eingeladen. </vt:lpstr>
      <vt:lpstr>Multiplikatorenverantaltung in Bonheiden am Samstag 16.03.2019</vt:lpstr>
      <vt:lpstr>Bonheiden, 16.03.19</vt:lpstr>
      <vt:lpstr>Sex &amp; Pornografie - kein Tabu in der Welt unserer Jugendlichen. </vt:lpstr>
      <vt:lpstr>Fachhochschulen und Universitäten für Sozialarbeit haben dabei eine wichtige Rolle</vt:lpstr>
      <vt:lpstr>Danke für Ihre Aufmerksamkeit!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2019-05-02T20:06:36Z</dcterms:created>
  <dcterms:modified xsi:type="dcterms:W3CDTF">2019-05-03T19:38:44Z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2018-08-15T22:22:40.9151791Z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