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54"/>
  </p:notesMasterIdLst>
  <p:sldIdLst>
    <p:sldId id="261" r:id="rId2"/>
    <p:sldId id="300" r:id="rId3"/>
    <p:sldId id="308" r:id="rId4"/>
    <p:sldId id="283" r:id="rId5"/>
    <p:sldId id="327" r:id="rId6"/>
    <p:sldId id="273" r:id="rId7"/>
    <p:sldId id="274" r:id="rId8"/>
    <p:sldId id="322" r:id="rId9"/>
    <p:sldId id="323" r:id="rId10"/>
    <p:sldId id="301" r:id="rId11"/>
    <p:sldId id="305" r:id="rId12"/>
    <p:sldId id="303" r:id="rId13"/>
    <p:sldId id="302" r:id="rId14"/>
    <p:sldId id="285" r:id="rId15"/>
    <p:sldId id="275" r:id="rId16"/>
    <p:sldId id="276" r:id="rId17"/>
    <p:sldId id="278" r:id="rId18"/>
    <p:sldId id="314" r:id="rId19"/>
    <p:sldId id="277" r:id="rId20"/>
    <p:sldId id="286" r:id="rId21"/>
    <p:sldId id="324" r:id="rId22"/>
    <p:sldId id="284" r:id="rId23"/>
    <p:sldId id="287" r:id="rId24"/>
    <p:sldId id="310" r:id="rId25"/>
    <p:sldId id="294" r:id="rId26"/>
    <p:sldId id="267" r:id="rId27"/>
    <p:sldId id="295" r:id="rId28"/>
    <p:sldId id="296" r:id="rId29"/>
    <p:sldId id="297" r:id="rId30"/>
    <p:sldId id="291" r:id="rId31"/>
    <p:sldId id="309" r:id="rId32"/>
    <p:sldId id="311" r:id="rId33"/>
    <p:sldId id="307" r:id="rId34"/>
    <p:sldId id="282" r:id="rId35"/>
    <p:sldId id="313" r:id="rId36"/>
    <p:sldId id="289" r:id="rId37"/>
    <p:sldId id="312" r:id="rId38"/>
    <p:sldId id="319" r:id="rId39"/>
    <p:sldId id="266" r:id="rId40"/>
    <p:sldId id="326" r:id="rId41"/>
    <p:sldId id="315" r:id="rId42"/>
    <p:sldId id="270" r:id="rId43"/>
    <p:sldId id="293" r:id="rId44"/>
    <p:sldId id="290" r:id="rId45"/>
    <p:sldId id="263" r:id="rId46"/>
    <p:sldId id="325" r:id="rId47"/>
    <p:sldId id="316" r:id="rId48"/>
    <p:sldId id="306" r:id="rId49"/>
    <p:sldId id="317" r:id="rId50"/>
    <p:sldId id="318" r:id="rId51"/>
    <p:sldId id="320" r:id="rId52"/>
    <p:sldId id="321" r:id="rId53"/>
  </p:sldIdLst>
  <p:sldSz cx="9144000" cy="6858000" type="screen4x3"/>
  <p:notesSz cx="6858000" cy="98742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F26A5CC-BC1E-471B-BFEE-F25A9E31183C}">
          <p14:sldIdLst>
            <p14:sldId id="261"/>
            <p14:sldId id="300"/>
            <p14:sldId id="308"/>
            <p14:sldId id="283"/>
            <p14:sldId id="327"/>
            <p14:sldId id="273"/>
            <p14:sldId id="274"/>
            <p14:sldId id="322"/>
            <p14:sldId id="323"/>
            <p14:sldId id="301"/>
            <p14:sldId id="305"/>
            <p14:sldId id="303"/>
            <p14:sldId id="302"/>
            <p14:sldId id="285"/>
            <p14:sldId id="275"/>
            <p14:sldId id="276"/>
            <p14:sldId id="278"/>
            <p14:sldId id="314"/>
            <p14:sldId id="277"/>
            <p14:sldId id="286"/>
            <p14:sldId id="324"/>
            <p14:sldId id="284"/>
            <p14:sldId id="287"/>
            <p14:sldId id="310"/>
            <p14:sldId id="294"/>
            <p14:sldId id="267"/>
            <p14:sldId id="295"/>
            <p14:sldId id="296"/>
            <p14:sldId id="297"/>
            <p14:sldId id="291"/>
            <p14:sldId id="309"/>
            <p14:sldId id="311"/>
            <p14:sldId id="307"/>
            <p14:sldId id="282"/>
            <p14:sldId id="313"/>
            <p14:sldId id="289"/>
            <p14:sldId id="312"/>
            <p14:sldId id="319"/>
            <p14:sldId id="266"/>
          </p14:sldIdLst>
        </p14:section>
        <p14:section name="Naamloze sectie" id="{B3B9F9A0-444A-4863-BDBC-B77AD4DEDB03}">
          <p14:sldIdLst>
            <p14:sldId id="326"/>
            <p14:sldId id="315"/>
            <p14:sldId id="270"/>
            <p14:sldId id="293"/>
            <p14:sldId id="290"/>
            <p14:sldId id="263"/>
            <p14:sldId id="325"/>
            <p14:sldId id="316"/>
            <p14:sldId id="306"/>
            <p14:sldId id="317"/>
            <p14:sldId id="318"/>
            <p14:sldId id="320"/>
            <p14:sldId id="321"/>
          </p14:sldIdLst>
        </p14:section>
        <p14:section name="Naamloze sectie" id="{4251147C-3319-4290-A822-C64FF19CC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1" autoAdjust="0"/>
    <p:restoredTop sz="72610" autoAdjust="0"/>
  </p:normalViewPr>
  <p:slideViewPr>
    <p:cSldViewPr showGuides="1">
      <p:cViewPr varScale="1">
        <p:scale>
          <a:sx n="37" d="100"/>
          <a:sy n="37" d="100"/>
        </p:scale>
        <p:origin x="1628"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39" d="100"/>
          <a:sy n="39" d="100"/>
        </p:scale>
        <p:origin x="23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9371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1"/>
            <a:ext cx="2971800" cy="493713"/>
          </a:xfrm>
          <a:prstGeom prst="rect">
            <a:avLst/>
          </a:prstGeom>
        </p:spPr>
        <p:txBody>
          <a:bodyPr vert="horz" lIns="91440" tIns="45720" rIns="91440" bIns="45720" rtlCol="0"/>
          <a:lstStyle>
            <a:lvl1pPr algn="r">
              <a:defRPr sz="1200"/>
            </a:lvl1pPr>
          </a:lstStyle>
          <a:p>
            <a:fld id="{C9D924AE-E1C3-4AB8-B838-6FC6A9E8AFCE}" type="datetimeFigureOut">
              <a:rPr lang="nl-BE" smtClean="0"/>
              <a:t>5/09/2019</a:t>
            </a:fld>
            <a:endParaRPr lang="nl-BE"/>
          </a:p>
        </p:txBody>
      </p:sp>
      <p:sp>
        <p:nvSpPr>
          <p:cNvPr id="4" name="Tijdelijke aanduiding voor dia-afbeelding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690270"/>
            <a:ext cx="5486400" cy="44434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8825"/>
            <a:ext cx="2971800" cy="49371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9378825"/>
            <a:ext cx="2971800" cy="493713"/>
          </a:xfrm>
          <a:prstGeom prst="rect">
            <a:avLst/>
          </a:prstGeom>
        </p:spPr>
        <p:txBody>
          <a:bodyPr vert="horz" lIns="91440" tIns="45720" rIns="91440" bIns="45720" rtlCol="0" anchor="b"/>
          <a:lstStyle>
            <a:lvl1pPr algn="r">
              <a:defRPr sz="1200"/>
            </a:lvl1pPr>
          </a:lstStyle>
          <a:p>
            <a:fld id="{19507085-0542-4161-AA2A-AAB1F0B5066D}" type="slidenum">
              <a:rPr lang="nl-BE" smtClean="0"/>
              <a:t>‹nr.›</a:t>
            </a:fld>
            <a:endParaRPr lang="nl-BE"/>
          </a:p>
        </p:txBody>
      </p:sp>
    </p:spTree>
    <p:extLst>
      <p:ext uri="{BB962C8B-B14F-4D97-AF65-F5344CB8AC3E}">
        <p14:creationId xmlns:p14="http://schemas.microsoft.com/office/powerpoint/2010/main" val="305664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tyle>
          <a:lnRef idx="2">
            <a:schemeClr val="accent2"/>
          </a:lnRef>
          <a:fillRef idx="1">
            <a:schemeClr val="lt1"/>
          </a:fillRef>
          <a:effectRef idx="0">
            <a:schemeClr val="accent2"/>
          </a:effectRef>
          <a:fontRef idx="minor">
            <a:schemeClr val="dk1"/>
          </a:fontRef>
        </p:style>
      </p:sp>
      <p:sp>
        <p:nvSpPr>
          <p:cNvPr id="3" name="Tijdelijke aanduiding voor notities 2"/>
          <p:cNvSpPr>
            <a:spLocks noGrp="1"/>
          </p:cNvSpPr>
          <p:nvPr>
            <p:ph type="body" idx="1"/>
          </p:nvPr>
        </p:nvSpPr>
        <p:spPr/>
        <p:txBody>
          <a:bodyPr/>
          <a:lstStyle/>
          <a:p>
            <a:endParaRPr lang="nl-BE" dirty="0"/>
          </a:p>
          <a:p>
            <a:r>
              <a:rPr lang="nl-BE" dirty="0"/>
              <a:t>Met onze vzw SBF hebben we in de voorbije twee jaar deelgenomen aan een zgn. EU-herinneringsproject. Samen met organisaties uit </a:t>
            </a:r>
            <a:r>
              <a:rPr lang="nl-BE" dirty="0" err="1"/>
              <a:t>Lüneburg,Jena</a:t>
            </a:r>
            <a:r>
              <a:rPr lang="nl-BE" dirty="0"/>
              <a:t>, Athene en het Bulgaarse Pleven werd n.a.v. de val 30 jaar geleden onderzocht waarom die muur er kwam in 1961 en hoe het mogelijk is geweest dat het regime ten onder ging en een  volksopstand de muur deed vallen op 9 november 1989. </a:t>
            </a:r>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1</a:t>
            </a:fld>
            <a:endParaRPr lang="nl-BE"/>
          </a:p>
        </p:txBody>
      </p:sp>
    </p:spTree>
    <p:extLst>
      <p:ext uri="{BB962C8B-B14F-4D97-AF65-F5344CB8AC3E}">
        <p14:creationId xmlns:p14="http://schemas.microsoft.com/office/powerpoint/2010/main" val="318113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Twee ideologieën stonden tegenover elkaar en verdeelden Europa in twee kampen. Stalin, overleden in 1953, wou niets liever dan dat de westerse troepen zich uit Berlijn zouden terugtrekken en dat de stad geheel </a:t>
            </a:r>
            <a:r>
              <a:rPr lang="nl-BE" dirty="0" err="1"/>
              <a:t>commuistisch</a:t>
            </a:r>
            <a:r>
              <a:rPr lang="nl-BE" dirty="0"/>
              <a:t> zou worden.</a:t>
            </a:r>
          </a:p>
          <a:p>
            <a:r>
              <a:rPr lang="nl-BE" dirty="0"/>
              <a:t>Jozef Stalin overleed op 1 maart 1953. Na een interne machtsstrijd werd </a:t>
            </a:r>
            <a:r>
              <a:rPr lang="nl-BE" dirty="0" err="1"/>
              <a:t>Chroestsjov</a:t>
            </a:r>
            <a:r>
              <a:rPr lang="nl-BE" dirty="0"/>
              <a:t> de nieuwe leider in het Kremlin. Hij bleef niet langer de harde lijn van Stalin volgen (destalinisatie): velen dachten dat dit zou leiden tot een versoepeling van de strenge regels van het communisme. Vandaar opstanden in Polen, Hongarije, die hij bloedig liet neerslaan door het </a:t>
            </a:r>
            <a:r>
              <a:rPr lang="nl-BE" dirty="0" err="1"/>
              <a:t>sovjetleger</a:t>
            </a:r>
            <a:r>
              <a:rPr lang="nl-BE" dirty="0"/>
              <a:t>.</a:t>
            </a:r>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11</a:t>
            </a:fld>
            <a:endParaRPr lang="nl-BE"/>
          </a:p>
        </p:txBody>
      </p:sp>
    </p:spTree>
    <p:extLst>
      <p:ext uri="{BB962C8B-B14F-4D97-AF65-F5344CB8AC3E}">
        <p14:creationId xmlns:p14="http://schemas.microsoft.com/office/powerpoint/2010/main" val="74522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Konrad </a:t>
            </a:r>
            <a:r>
              <a:rPr lang="nl-BE" dirty="0" err="1"/>
              <a:t>Audenauer</a:t>
            </a:r>
            <a:r>
              <a:rPr lang="nl-BE" dirty="0"/>
              <a:t> was de eerste bondskanselier</a:t>
            </a:r>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12</a:t>
            </a:fld>
            <a:endParaRPr lang="nl-BE"/>
          </a:p>
        </p:txBody>
      </p:sp>
    </p:spTree>
    <p:extLst>
      <p:ext uri="{BB962C8B-B14F-4D97-AF65-F5344CB8AC3E}">
        <p14:creationId xmlns:p14="http://schemas.microsoft.com/office/powerpoint/2010/main" val="842388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13</a:t>
            </a:fld>
            <a:endParaRPr lang="nl-BE"/>
          </a:p>
        </p:txBody>
      </p:sp>
    </p:spTree>
    <p:extLst>
      <p:ext uri="{BB962C8B-B14F-4D97-AF65-F5344CB8AC3E}">
        <p14:creationId xmlns:p14="http://schemas.microsoft.com/office/powerpoint/2010/main" val="67135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14</a:t>
            </a:fld>
            <a:endParaRPr lang="nl-BE"/>
          </a:p>
        </p:txBody>
      </p:sp>
    </p:spTree>
    <p:extLst>
      <p:ext uri="{BB962C8B-B14F-4D97-AF65-F5344CB8AC3E}">
        <p14:creationId xmlns:p14="http://schemas.microsoft.com/office/powerpoint/2010/main" val="4131202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17</a:t>
            </a:fld>
            <a:endParaRPr lang="nl-BE"/>
          </a:p>
        </p:txBody>
      </p:sp>
    </p:spTree>
    <p:extLst>
      <p:ext uri="{BB962C8B-B14F-4D97-AF65-F5344CB8AC3E}">
        <p14:creationId xmlns:p14="http://schemas.microsoft.com/office/powerpoint/2010/main" val="3259267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12 augustus 1961 werd door </a:t>
            </a:r>
            <a:r>
              <a:rPr lang="nl-BE" dirty="0" err="1"/>
              <a:t>Ulbricht</a:t>
            </a:r>
            <a:r>
              <a:rPr lang="nl-BE" dirty="0"/>
              <a:t> een verbod afgekondigd op vrij verkeer  over de sectorgrens</a:t>
            </a:r>
            <a:r>
              <a:rPr lang="nl-BE" baseline="0" dirty="0"/>
              <a:t> tussen Oost- en West-Berlijn en op 13 augustus werd de Muur gebouwd. Er kwam tussen Oost- en West-Berlijn een strook niemandsland die de </a:t>
            </a:r>
            <a:r>
              <a:rPr lang="nl-BE" baseline="0" dirty="0" err="1"/>
              <a:t>Todesstreif</a:t>
            </a:r>
            <a:r>
              <a:rPr lang="nl-BE" baseline="0" dirty="0"/>
              <a:t> (strook des doods) werd genoemd. Grenswachten werden opgedragen met scherp te schieten op wie zonder toestemming trachtte over te steken. Die </a:t>
            </a:r>
            <a:r>
              <a:rPr lang="nl-BE" baseline="0" dirty="0" err="1"/>
              <a:t>Lizenz</a:t>
            </a:r>
            <a:r>
              <a:rPr lang="nl-BE" baseline="0" dirty="0"/>
              <a:t> </a:t>
            </a:r>
            <a:r>
              <a:rPr lang="nl-BE" baseline="0" dirty="0" err="1"/>
              <a:t>zum</a:t>
            </a:r>
            <a:r>
              <a:rPr lang="nl-BE" baseline="0" dirty="0"/>
              <a:t> </a:t>
            </a:r>
            <a:r>
              <a:rPr lang="nl-BE" baseline="0" dirty="0" err="1"/>
              <a:t>Töten</a:t>
            </a:r>
            <a:r>
              <a:rPr lang="nl-BE" baseline="0" dirty="0"/>
              <a:t> genaamd. Vanaf dat moment was het Oost-Berlijners niet meer mogelijk naar het Westen te reizen.</a:t>
            </a:r>
            <a:endParaRPr lang="nl-BE" dirty="0"/>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19</a:t>
            </a:fld>
            <a:endParaRPr lang="nl-BE"/>
          </a:p>
        </p:txBody>
      </p:sp>
    </p:spTree>
    <p:extLst>
      <p:ext uri="{BB962C8B-B14F-4D97-AF65-F5344CB8AC3E}">
        <p14:creationId xmlns:p14="http://schemas.microsoft.com/office/powerpoint/2010/main" val="748029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 beide kanten van de grens stonden </a:t>
            </a:r>
            <a:r>
              <a:rPr lang="nl-BE" dirty="0" err="1"/>
              <a:t>russische</a:t>
            </a:r>
            <a:r>
              <a:rPr lang="nl-BE" dirty="0"/>
              <a:t> en US-tanks dreigend tegenover elkaar. Het status-quo</a:t>
            </a:r>
            <a:r>
              <a:rPr lang="nl-BE" baseline="0" dirty="0"/>
              <a:t> bleef tot einde van de jaren tachtig!</a:t>
            </a:r>
            <a:endParaRPr lang="nl-BE" dirty="0"/>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21</a:t>
            </a:fld>
            <a:endParaRPr lang="nl-BE"/>
          </a:p>
        </p:txBody>
      </p:sp>
    </p:spTree>
    <p:extLst>
      <p:ext uri="{BB962C8B-B14F-4D97-AF65-F5344CB8AC3E}">
        <p14:creationId xmlns:p14="http://schemas.microsoft.com/office/powerpoint/2010/main" val="239474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1961 werd president </a:t>
            </a:r>
            <a:r>
              <a:rPr lang="nl-BE" dirty="0" err="1"/>
              <a:t>Eisenhower</a:t>
            </a:r>
            <a:r>
              <a:rPr lang="nl-BE" dirty="0"/>
              <a:t> in de VS opgevolgd door de jonge onervaren John F. Kennedy. Hij werd twee jaar later vermoord (22.11.1963)</a:t>
            </a:r>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22</a:t>
            </a:fld>
            <a:endParaRPr lang="nl-BE"/>
          </a:p>
        </p:txBody>
      </p:sp>
    </p:spTree>
    <p:extLst>
      <p:ext uri="{BB962C8B-B14F-4D97-AF65-F5344CB8AC3E}">
        <p14:creationId xmlns:p14="http://schemas.microsoft.com/office/powerpoint/2010/main" val="1692754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9 november 89 kondigde </a:t>
            </a:r>
            <a:r>
              <a:rPr lang="nl-BE" dirty="0" err="1"/>
              <a:t>Krenz</a:t>
            </a:r>
            <a:r>
              <a:rPr lang="nl-BE" dirty="0"/>
              <a:t> zijn eerste hervorming aan – Gorbatsjov was niet op de hoogte – m.n.</a:t>
            </a:r>
            <a:r>
              <a:rPr lang="nl-BE" baseline="0" dirty="0"/>
              <a:t> iedereen zou vrij kunnen reizen, maar met een visum dat vlot zal worden verstrekt. De maatregel zou beginnen vanaf 10.november. Maar </a:t>
            </a:r>
            <a:r>
              <a:rPr lang="nl-BE" baseline="0" dirty="0" err="1"/>
              <a:t>Schabowski</a:t>
            </a:r>
            <a:r>
              <a:rPr lang="nl-BE" baseline="0" dirty="0"/>
              <a:t> versprak zich “Ab </a:t>
            </a:r>
            <a:r>
              <a:rPr lang="nl-BE" baseline="0" dirty="0" err="1"/>
              <a:t>sofort</a:t>
            </a:r>
            <a:r>
              <a:rPr lang="nl-BE" baseline="0" dirty="0"/>
              <a:t>” zei hij.</a:t>
            </a:r>
          </a:p>
          <a:p>
            <a:r>
              <a:rPr lang="nl-BE" baseline="0" dirty="0"/>
              <a:t>De gevolgen waren de val van de muur en de val van het </a:t>
            </a:r>
            <a:r>
              <a:rPr lang="nl-BE" baseline="0" dirty="0" err="1"/>
              <a:t>Ijzeren</a:t>
            </a:r>
            <a:r>
              <a:rPr lang="nl-BE" baseline="0" dirty="0"/>
              <a:t> Gordijn en daarmee de val van de DDR als socialistische staat… Zo had Egon </a:t>
            </a:r>
            <a:r>
              <a:rPr lang="nl-BE" baseline="0" dirty="0" err="1"/>
              <a:t>Krenz</a:t>
            </a:r>
            <a:r>
              <a:rPr lang="nl-BE" baseline="0" dirty="0"/>
              <a:t> het niet bedoeld…</a:t>
            </a:r>
            <a:endParaRPr lang="nl-BE" dirty="0"/>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41</a:t>
            </a:fld>
            <a:endParaRPr lang="nl-BE"/>
          </a:p>
        </p:txBody>
      </p:sp>
    </p:spTree>
    <p:extLst>
      <p:ext uri="{BB962C8B-B14F-4D97-AF65-F5344CB8AC3E}">
        <p14:creationId xmlns:p14="http://schemas.microsoft.com/office/powerpoint/2010/main" val="5707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52</a:t>
            </a:fld>
            <a:endParaRPr lang="nl-BE"/>
          </a:p>
        </p:txBody>
      </p:sp>
    </p:spTree>
    <p:extLst>
      <p:ext uri="{BB962C8B-B14F-4D97-AF65-F5344CB8AC3E}">
        <p14:creationId xmlns:p14="http://schemas.microsoft.com/office/powerpoint/2010/main" val="142774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Churchill, Roosevelt en Stalin (De Gaulle komt later) , de overwinnaars van de tweede W.O. beslisten over de verdeling van Duitsland in vier bezettingszones</a:t>
            </a:r>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2</a:t>
            </a:fld>
            <a:endParaRPr lang="nl-BE"/>
          </a:p>
        </p:txBody>
      </p:sp>
    </p:spTree>
    <p:extLst>
      <p:ext uri="{BB962C8B-B14F-4D97-AF65-F5344CB8AC3E}">
        <p14:creationId xmlns:p14="http://schemas.microsoft.com/office/powerpoint/2010/main" val="37215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toenmalige beslissingen waren ingegeven door de grote </a:t>
            </a:r>
            <a:r>
              <a:rPr lang="nl-BE" dirty="0" err="1"/>
              <a:t>ideologiëen</a:t>
            </a:r>
            <a:r>
              <a:rPr lang="nl-BE" dirty="0"/>
              <a:t> die de tweede helft van de 20</a:t>
            </a:r>
            <a:r>
              <a:rPr lang="nl-BE" baseline="30000" dirty="0"/>
              <a:t>ste</a:t>
            </a:r>
            <a:r>
              <a:rPr lang="nl-BE" dirty="0"/>
              <a:t> eeuw zouden beheersen: het communisme en het kapitalisme. </a:t>
            </a:r>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3</a:t>
            </a:fld>
            <a:endParaRPr lang="nl-BE"/>
          </a:p>
        </p:txBody>
      </p:sp>
    </p:spTree>
    <p:extLst>
      <p:ext uri="{BB962C8B-B14F-4D97-AF65-F5344CB8AC3E}">
        <p14:creationId xmlns:p14="http://schemas.microsoft.com/office/powerpoint/2010/main" val="5457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Oost-Duitsland moest ontwikkeld worden tot een voorbeeld van het communisme. Personencultus stak er snel de kop op.</a:t>
            </a:r>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4</a:t>
            </a:fld>
            <a:endParaRPr lang="nl-BE"/>
          </a:p>
        </p:txBody>
      </p:sp>
    </p:spTree>
    <p:extLst>
      <p:ext uri="{BB962C8B-B14F-4D97-AF65-F5344CB8AC3E}">
        <p14:creationId xmlns:p14="http://schemas.microsoft.com/office/powerpoint/2010/main" val="296400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werd gevlogen vanaf Hamburg enerzijds en vanaf</a:t>
            </a:r>
            <a:r>
              <a:rPr lang="nl-BE" baseline="0" dirty="0"/>
              <a:t> Frankfurt anderzijds, en de terugtocht ging van Berlijn naar Hannover, van 2000 tot 12.000 ton per dag ze vlogen op 5 verschillende hoogtes met </a:t>
            </a:r>
            <a:r>
              <a:rPr lang="nl-BE" dirty="0">
                <a:effectLst/>
              </a:rPr>
              <a:t>Een jaar lang voorzag een luchtbrug twee miljoen bewoners in de westelijke sectoren van voedsel en brandstof. Op het hoogtepunt van de operatie landden de toestellen met tussenpozen van enkele minuten op </a:t>
            </a:r>
            <a:r>
              <a:rPr lang="nl-BE" dirty="0" err="1">
                <a:effectLst/>
              </a:rPr>
              <a:t>Gatow</a:t>
            </a:r>
            <a:r>
              <a:rPr lang="nl-BE" dirty="0">
                <a:effectLst/>
              </a:rPr>
              <a:t>, </a:t>
            </a:r>
            <a:r>
              <a:rPr lang="nl-BE" dirty="0" err="1">
                <a:effectLst/>
              </a:rPr>
              <a:t>Tempelhof</a:t>
            </a:r>
            <a:r>
              <a:rPr lang="nl-BE" dirty="0">
                <a:effectLst/>
              </a:rPr>
              <a:t> en Tegel. Deze krachttoer, het belangrijkste wapenfeit in Europa sinds 1945, wordt met aan- en uitloop verhaald in </a:t>
            </a:r>
            <a:r>
              <a:rPr lang="nl-BE" i="1" dirty="0">
                <a:effectLst/>
              </a:rPr>
              <a:t>De Berlijnse luchtbrug</a:t>
            </a:r>
            <a:r>
              <a:rPr lang="nl-BE" dirty="0">
                <a:effectLst/>
              </a:rPr>
              <a:t> (Karakter) van</a:t>
            </a:r>
            <a:r>
              <a:rPr lang="nl-BE" b="1" dirty="0">
                <a:effectLst/>
              </a:rPr>
              <a:t> Barry Turner</a:t>
            </a:r>
            <a:r>
              <a:rPr lang="nl-BE" dirty="0">
                <a:effectLst/>
              </a:rPr>
              <a:t>. Beroemd werd piloot Halvorsen, die kindersnoepgoed dropte. Op het dak van het ‘</a:t>
            </a:r>
            <a:r>
              <a:rPr lang="nl-BE" dirty="0" err="1">
                <a:effectLst/>
              </a:rPr>
              <a:t>Technikmuseum</a:t>
            </a:r>
            <a:r>
              <a:rPr lang="nl-BE" dirty="0">
                <a:effectLst/>
              </a:rPr>
              <a:t>’ staat zijn ‘</a:t>
            </a:r>
            <a:r>
              <a:rPr lang="nl-BE" i="1" dirty="0" err="1">
                <a:effectLst/>
              </a:rPr>
              <a:t>Rosinenbomber</a:t>
            </a:r>
            <a:r>
              <a:rPr lang="nl-BE" dirty="0">
                <a:effectLst/>
              </a:rPr>
              <a:t>’. Er zijn 267.000 vluchten uitgevoerd om 2 miljoen mensen in West-Berlijn</a:t>
            </a:r>
            <a:r>
              <a:rPr lang="nl-BE" baseline="0" dirty="0">
                <a:effectLst/>
              </a:rPr>
              <a:t> van noodrantsoenen te voorzien + snoepjes</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6</a:t>
            </a:fld>
            <a:endParaRPr lang="nl-BE"/>
          </a:p>
        </p:txBody>
      </p:sp>
    </p:spTree>
    <p:extLst>
      <p:ext uri="{BB962C8B-B14F-4D97-AF65-F5344CB8AC3E}">
        <p14:creationId xmlns:p14="http://schemas.microsoft.com/office/powerpoint/2010/main" val="182083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7</a:t>
            </a:fld>
            <a:endParaRPr lang="nl-BE"/>
          </a:p>
        </p:txBody>
      </p:sp>
    </p:spTree>
    <p:extLst>
      <p:ext uri="{BB962C8B-B14F-4D97-AF65-F5344CB8AC3E}">
        <p14:creationId xmlns:p14="http://schemas.microsoft.com/office/powerpoint/2010/main" val="124568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8</a:t>
            </a:fld>
            <a:endParaRPr lang="nl-BE"/>
          </a:p>
        </p:txBody>
      </p:sp>
    </p:spTree>
    <p:extLst>
      <p:ext uri="{BB962C8B-B14F-4D97-AF65-F5344CB8AC3E}">
        <p14:creationId xmlns:p14="http://schemas.microsoft.com/office/powerpoint/2010/main" val="385822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Koude Oorlog was het lijnrecht tegenover elkaar staan van het kapitalisme en het socialisme. Een confrontatie die het heftigst was tussen 1945 en 1989, maar de oorsprong van het conflict gaat veel verder terug en de gevolgen zijn nog steeds voelbaar. De Koude Oorlog zorgde ervoor dat de wereld werd gedomineerd door twee supermachten die als uitgangspunt hadden dat alleen het eigen systeem goed was en dat van de ander per definitie heel erg slecht. Dit leidde tot een wapenwedloop waardoor we nu genoeg atoom    wapens hebben om onze aarde meerdere keren volledig te vernietigen.</a:t>
            </a:r>
          </a:p>
        </p:txBody>
      </p:sp>
      <p:sp>
        <p:nvSpPr>
          <p:cNvPr id="4" name="Tijdelijke aanduiding voor dianummer 3"/>
          <p:cNvSpPr>
            <a:spLocks noGrp="1"/>
          </p:cNvSpPr>
          <p:nvPr>
            <p:ph type="sldNum" sz="quarter" idx="10"/>
          </p:nvPr>
        </p:nvSpPr>
        <p:spPr/>
        <p:txBody>
          <a:bodyPr/>
          <a:lstStyle/>
          <a:p>
            <a:fld id="{19507085-0542-4161-AA2A-AAB1F0B5066D}" type="slidenum">
              <a:rPr lang="nl-BE" smtClean="0"/>
              <a:t>9</a:t>
            </a:fld>
            <a:endParaRPr lang="nl-BE"/>
          </a:p>
        </p:txBody>
      </p:sp>
    </p:spTree>
    <p:extLst>
      <p:ext uri="{BB962C8B-B14F-4D97-AF65-F5344CB8AC3E}">
        <p14:creationId xmlns:p14="http://schemas.microsoft.com/office/powerpoint/2010/main" val="223382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9507085-0542-4161-AA2A-AAB1F0B5066D}" type="slidenum">
              <a:rPr lang="nl-BE" smtClean="0"/>
              <a:t>10</a:t>
            </a:fld>
            <a:endParaRPr lang="nl-BE"/>
          </a:p>
        </p:txBody>
      </p:sp>
    </p:spTree>
    <p:extLst>
      <p:ext uri="{BB962C8B-B14F-4D97-AF65-F5344CB8AC3E}">
        <p14:creationId xmlns:p14="http://schemas.microsoft.com/office/powerpoint/2010/main" val="396761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nl-NL"/>
              <a:t>Klik om de stijl te bewerken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7" name="Date Placeholder 6"/>
          <p:cNvSpPr>
            <a:spLocks noGrp="1"/>
          </p:cNvSpPr>
          <p:nvPr>
            <p:ph type="dt" sz="half" idx="10"/>
          </p:nvPr>
        </p:nvSpPr>
        <p:spPr/>
        <p:txBody>
          <a:bodyPr/>
          <a:lstStyle/>
          <a:p>
            <a:fld id="{B0FC6099-3015-4B66-8F1B-7CEFB5C5C736}" type="datetime1">
              <a:rPr lang="nl-BE" smtClean="0"/>
              <a:t>5/09/2019</a:t>
            </a:fld>
            <a:endParaRPr lang="nl-BE"/>
          </a:p>
        </p:txBody>
      </p:sp>
      <p:sp>
        <p:nvSpPr>
          <p:cNvPr id="8" name="Slide Number Placeholder 7"/>
          <p:cNvSpPr>
            <a:spLocks noGrp="1"/>
          </p:cNvSpPr>
          <p:nvPr>
            <p:ph type="sldNum" sz="quarter" idx="11"/>
          </p:nvPr>
        </p:nvSpPr>
        <p:spPr/>
        <p:txBody>
          <a:bodyPr/>
          <a:lstStyle/>
          <a:p>
            <a:fld id="{0CA8F325-FE04-4816-A9D3-275544EB5709}" type="slidenum">
              <a:rPr lang="nl-BE" smtClean="0"/>
              <a:t>‹nr.›</a:t>
            </a:fld>
            <a:endParaRPr lang="nl-BE"/>
          </a:p>
        </p:txBody>
      </p:sp>
      <p:sp>
        <p:nvSpPr>
          <p:cNvPr id="9" name="Footer Placeholder 8"/>
          <p:cNvSpPr>
            <a:spLocks noGrp="1"/>
          </p:cNvSpPr>
          <p:nvPr>
            <p:ph type="ftr" sz="quarter" idx="12"/>
          </p:nvPr>
        </p:nvSpPr>
        <p:spPr/>
        <p:txBody>
          <a:bodyPr/>
          <a:lstStyle/>
          <a:p>
            <a:r>
              <a:rPr lang="nl-NL"/>
              <a:t>Over muren, ze scheiden, isoleren én spreken</a:t>
            </a:r>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4112A36-611E-4045-99DC-AFC1F7A4F770}" type="datetime1">
              <a:rPr lang="nl-BE" smtClean="0"/>
              <a:t>5/09/2019</a:t>
            </a:fld>
            <a:endParaRPr lang="nl-BE"/>
          </a:p>
        </p:txBody>
      </p:sp>
      <p:sp>
        <p:nvSpPr>
          <p:cNvPr id="5" name="Footer Placeholder 4"/>
          <p:cNvSpPr>
            <a:spLocks noGrp="1"/>
          </p:cNvSpPr>
          <p:nvPr>
            <p:ph type="ftr" sz="quarter" idx="11"/>
          </p:nvPr>
        </p:nvSpPr>
        <p:spPr/>
        <p:txBody>
          <a:bodyPr/>
          <a:lstStyle/>
          <a:p>
            <a:r>
              <a:rPr lang="nl-NL"/>
              <a:t>Over muren, ze scheiden, isoleren én spreken</a:t>
            </a:r>
            <a:endParaRPr lang="nl-BE"/>
          </a:p>
        </p:txBody>
      </p:sp>
      <p:sp>
        <p:nvSpPr>
          <p:cNvPr id="6" name="Slide Number Placeholder 5"/>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5D960EE3-2F9B-478A-A281-C41527BE36BE}" type="datetime1">
              <a:rPr lang="nl-BE" smtClean="0"/>
              <a:t>5/09/2019</a:t>
            </a:fld>
            <a:endParaRPr lang="nl-BE"/>
          </a:p>
        </p:txBody>
      </p:sp>
      <p:sp>
        <p:nvSpPr>
          <p:cNvPr id="5" name="Footer Placeholder 4"/>
          <p:cNvSpPr>
            <a:spLocks noGrp="1"/>
          </p:cNvSpPr>
          <p:nvPr>
            <p:ph type="ftr" sz="quarter" idx="11"/>
          </p:nvPr>
        </p:nvSpPr>
        <p:spPr/>
        <p:txBody>
          <a:bodyPr/>
          <a:lstStyle/>
          <a:p>
            <a:r>
              <a:rPr lang="nl-NL"/>
              <a:t>Over muren, ze scheiden, isoleren én spreken</a:t>
            </a:r>
            <a:endParaRPr lang="nl-BE"/>
          </a:p>
        </p:txBody>
      </p:sp>
      <p:sp>
        <p:nvSpPr>
          <p:cNvPr id="6" name="Slide Number Placeholder 5"/>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409" y="275012"/>
            <a:ext cx="8230573" cy="1143240"/>
          </a:xfr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409" y="1599673"/>
            <a:ext cx="4048552" cy="452688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639430" y="1599673"/>
            <a:ext cx="4048552" cy="452688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fld id="{E9EAEE67-0390-4D2D-9538-24E9F320141E}" type="datetime1">
              <a:rPr lang="nl-BE" altLang="nl-BE" smtClean="0"/>
              <a:t>5/09/2019</a:t>
            </a:fld>
            <a:endParaRPr lang="nl-NL" altLang="nl-BE"/>
          </a:p>
        </p:txBody>
      </p:sp>
      <p:sp>
        <p:nvSpPr>
          <p:cNvPr id="6" name="Rectangle 5"/>
          <p:cNvSpPr>
            <a:spLocks noGrp="1" noChangeArrowheads="1"/>
          </p:cNvSpPr>
          <p:nvPr>
            <p:ph type="ftr" sz="quarter" idx="11"/>
          </p:nvPr>
        </p:nvSpPr>
        <p:spPr>
          <a:ln/>
        </p:spPr>
        <p:txBody>
          <a:bodyPr/>
          <a:lstStyle>
            <a:lvl1pPr>
              <a:defRPr/>
            </a:lvl1pPr>
          </a:lstStyle>
          <a:p>
            <a:pPr>
              <a:defRPr/>
            </a:pPr>
            <a:r>
              <a:rPr lang="nl-NL" altLang="nl-BE"/>
              <a:t>Over muren, ze scheiden, isoleren én spreken</a:t>
            </a:r>
          </a:p>
        </p:txBody>
      </p:sp>
      <p:sp>
        <p:nvSpPr>
          <p:cNvPr id="7" name="Rectangle 6"/>
          <p:cNvSpPr>
            <a:spLocks noGrp="1" noChangeArrowheads="1"/>
          </p:cNvSpPr>
          <p:nvPr>
            <p:ph type="sldNum" sz="quarter" idx="12"/>
          </p:nvPr>
        </p:nvSpPr>
        <p:spPr>
          <a:ln/>
        </p:spPr>
        <p:txBody>
          <a:bodyPr/>
          <a:lstStyle>
            <a:lvl1pPr>
              <a:defRPr/>
            </a:lvl1pPr>
          </a:lstStyle>
          <a:p>
            <a:pPr>
              <a:defRPr/>
            </a:pPr>
            <a:fld id="{421A24B0-F9AD-49BD-9BDC-140573699DB5}" type="slidenum">
              <a:rPr lang="nl-NL" altLang="nl-BE"/>
              <a:pPr>
                <a:defRPr/>
              </a:pPr>
              <a:t>‹nr.›</a:t>
            </a:fld>
            <a:endParaRPr lang="nl-NL" altLang="nl-BE"/>
          </a:p>
        </p:txBody>
      </p:sp>
    </p:spTree>
    <p:extLst>
      <p:ext uri="{BB962C8B-B14F-4D97-AF65-F5344CB8AC3E}">
        <p14:creationId xmlns:p14="http://schemas.microsoft.com/office/powerpoint/2010/main" val="280882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5C3F2F1-33C9-459F-98FB-44D82C281999}" type="datetime1">
              <a:rPr lang="nl-BE" smtClean="0"/>
              <a:t>5/09/2019</a:t>
            </a:fld>
            <a:endParaRPr lang="nl-BE"/>
          </a:p>
        </p:txBody>
      </p:sp>
      <p:sp>
        <p:nvSpPr>
          <p:cNvPr id="5" name="Footer Placeholder 4"/>
          <p:cNvSpPr>
            <a:spLocks noGrp="1"/>
          </p:cNvSpPr>
          <p:nvPr>
            <p:ph type="ftr" sz="quarter" idx="11"/>
          </p:nvPr>
        </p:nvSpPr>
        <p:spPr/>
        <p:txBody>
          <a:bodyPr/>
          <a:lstStyle/>
          <a:p>
            <a:r>
              <a:rPr lang="nl-NL"/>
              <a:t>Over muren, ze scheiden, isoleren én spreken</a:t>
            </a:r>
            <a:endParaRPr lang="nl-BE"/>
          </a:p>
        </p:txBody>
      </p:sp>
      <p:sp>
        <p:nvSpPr>
          <p:cNvPr id="6" name="Slide Number Placeholder 5"/>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a:t>Klik om de stijl te bewerken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01BC8CF-6DAF-49FB-9C4E-9E8BF88EB679}" type="datetime1">
              <a:rPr lang="nl-BE" smtClean="0"/>
              <a:t>5/09/2019</a:t>
            </a:fld>
            <a:endParaRPr lang="nl-BE"/>
          </a:p>
        </p:txBody>
      </p:sp>
      <p:sp>
        <p:nvSpPr>
          <p:cNvPr id="5" name="Footer Placeholder 4"/>
          <p:cNvSpPr>
            <a:spLocks noGrp="1"/>
          </p:cNvSpPr>
          <p:nvPr>
            <p:ph type="ftr" sz="quarter" idx="11"/>
          </p:nvPr>
        </p:nvSpPr>
        <p:spPr/>
        <p:txBody>
          <a:bodyPr/>
          <a:lstStyle/>
          <a:p>
            <a:r>
              <a:rPr lang="nl-NL"/>
              <a:t>Over muren, ze scheiden, isoleren én spreken</a:t>
            </a:r>
            <a:endParaRPr lang="nl-BE"/>
          </a:p>
        </p:txBody>
      </p:sp>
      <p:sp>
        <p:nvSpPr>
          <p:cNvPr id="6" name="Slide Number Placeholder 5"/>
          <p:cNvSpPr>
            <a:spLocks noGrp="1"/>
          </p:cNvSpPr>
          <p:nvPr>
            <p:ph type="sldNum" sz="quarter" idx="12"/>
          </p:nvPr>
        </p:nvSpPr>
        <p:spPr/>
        <p:txBody>
          <a:bodyPr/>
          <a:lstStyle/>
          <a:p>
            <a:fld id="{0CA8F325-FE04-4816-A9D3-275544EB5709}" type="slidenum">
              <a:rPr lang="nl-BE" smtClean="0"/>
              <a:t>‹nr.›</a:t>
            </a:fld>
            <a:endParaRPr lang="nl-BE"/>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ACA3E5C-3B3A-44CA-A74E-626E2D901509}" type="datetime1">
              <a:rPr lang="nl-BE" smtClean="0"/>
              <a:t>5/09/2019</a:t>
            </a:fld>
            <a:endParaRPr lang="nl-BE"/>
          </a:p>
        </p:txBody>
      </p:sp>
      <p:sp>
        <p:nvSpPr>
          <p:cNvPr id="6" name="Footer Placeholder 5"/>
          <p:cNvSpPr>
            <a:spLocks noGrp="1"/>
          </p:cNvSpPr>
          <p:nvPr>
            <p:ph type="ftr" sz="quarter" idx="11"/>
          </p:nvPr>
        </p:nvSpPr>
        <p:spPr/>
        <p:txBody>
          <a:bodyPr/>
          <a:lstStyle/>
          <a:p>
            <a:r>
              <a:rPr lang="nl-NL"/>
              <a:t>Over muren, ze scheiden, isoleren én spreken</a:t>
            </a:r>
            <a:endParaRPr lang="nl-BE"/>
          </a:p>
        </p:txBody>
      </p:sp>
      <p:sp>
        <p:nvSpPr>
          <p:cNvPr id="7" name="Slide Number Placeholder 6"/>
          <p:cNvSpPr>
            <a:spLocks noGrp="1"/>
          </p:cNvSpPr>
          <p:nvPr>
            <p:ph type="sldNum" sz="quarter" idx="12"/>
          </p:nvPr>
        </p:nvSpPr>
        <p:spPr/>
        <p:txBody>
          <a:bodyPr/>
          <a:lstStyle/>
          <a:p>
            <a:fld id="{0CA8F325-FE04-4816-A9D3-275544EB5709}" type="slidenum">
              <a:rPr lang="nl-BE" smtClean="0"/>
              <a:t>‹nr.›</a:t>
            </a:fld>
            <a:endParaRPr lang="nl-BE"/>
          </a:p>
        </p:txBody>
      </p:sp>
      <p:sp>
        <p:nvSpPr>
          <p:cNvPr id="9" name="Content Placeholder 8"/>
          <p:cNvSpPr>
            <a:spLocks noGrp="1"/>
          </p:cNvSpPr>
          <p:nvPr>
            <p:ph sz="quarter" idx="13"/>
          </p:nvPr>
        </p:nvSpPr>
        <p:spPr>
          <a:xfrm>
            <a:off x="365760" y="1600200"/>
            <a:ext cx="4041648" cy="452628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7" name="Date Placeholder 6"/>
          <p:cNvSpPr>
            <a:spLocks noGrp="1"/>
          </p:cNvSpPr>
          <p:nvPr>
            <p:ph type="dt" sz="half" idx="10"/>
          </p:nvPr>
        </p:nvSpPr>
        <p:spPr/>
        <p:txBody>
          <a:bodyPr/>
          <a:lstStyle/>
          <a:p>
            <a:fld id="{2CD80774-FA6C-4E6D-99D2-E213CC147C16}" type="datetime1">
              <a:rPr lang="nl-BE" smtClean="0"/>
              <a:t>5/09/2019</a:t>
            </a:fld>
            <a:endParaRPr lang="nl-BE"/>
          </a:p>
        </p:txBody>
      </p:sp>
      <p:sp>
        <p:nvSpPr>
          <p:cNvPr id="8" name="Footer Placeholder 7"/>
          <p:cNvSpPr>
            <a:spLocks noGrp="1"/>
          </p:cNvSpPr>
          <p:nvPr>
            <p:ph type="ftr" sz="quarter" idx="11"/>
          </p:nvPr>
        </p:nvSpPr>
        <p:spPr/>
        <p:txBody>
          <a:bodyPr/>
          <a:lstStyle/>
          <a:p>
            <a:r>
              <a:rPr lang="nl-NL"/>
              <a:t>Over muren, ze scheiden, isoleren én spreken</a:t>
            </a:r>
            <a:endParaRPr lang="nl-BE"/>
          </a:p>
        </p:txBody>
      </p:sp>
      <p:sp>
        <p:nvSpPr>
          <p:cNvPr id="9" name="Slide Number Placeholder 8"/>
          <p:cNvSpPr>
            <a:spLocks noGrp="1"/>
          </p:cNvSpPr>
          <p:nvPr>
            <p:ph type="sldNum" sz="quarter" idx="12"/>
          </p:nvPr>
        </p:nvSpPr>
        <p:spPr/>
        <p:txBody>
          <a:bodyPr/>
          <a:lstStyle/>
          <a:p>
            <a:fld id="{0CA8F325-FE04-4816-A9D3-275544EB5709}" type="slidenum">
              <a:rPr lang="nl-BE" smtClean="0"/>
              <a:t>‹nr.›</a:t>
            </a:fld>
            <a:endParaRPr lang="nl-BE"/>
          </a:p>
        </p:txBody>
      </p:sp>
      <p:sp>
        <p:nvSpPr>
          <p:cNvPr id="11" name="Content Placeholder 10"/>
          <p:cNvSpPr>
            <a:spLocks noGrp="1"/>
          </p:cNvSpPr>
          <p:nvPr>
            <p:ph sz="quarter" idx="13"/>
          </p:nvPr>
        </p:nvSpPr>
        <p:spPr>
          <a:xfrm>
            <a:off x="457200" y="2212848"/>
            <a:ext cx="4041648" cy="39136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E34A7474-42DC-4332-A1C2-53BDEF9E1A73}" type="datetime1">
              <a:rPr lang="nl-BE" smtClean="0"/>
              <a:t>5/09/2019</a:t>
            </a:fld>
            <a:endParaRPr lang="nl-BE"/>
          </a:p>
        </p:txBody>
      </p:sp>
      <p:sp>
        <p:nvSpPr>
          <p:cNvPr id="4" name="Footer Placeholder 3"/>
          <p:cNvSpPr>
            <a:spLocks noGrp="1"/>
          </p:cNvSpPr>
          <p:nvPr>
            <p:ph type="ftr" sz="quarter" idx="11"/>
          </p:nvPr>
        </p:nvSpPr>
        <p:spPr/>
        <p:txBody>
          <a:bodyPr/>
          <a:lstStyle/>
          <a:p>
            <a:r>
              <a:rPr lang="nl-NL"/>
              <a:t>Over muren, ze scheiden, isoleren én spreken</a:t>
            </a:r>
            <a:endParaRPr lang="nl-BE"/>
          </a:p>
        </p:txBody>
      </p:sp>
      <p:sp>
        <p:nvSpPr>
          <p:cNvPr id="5" name="Slide Number Placeholder 4"/>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7F036-A152-492E-B878-750AE4710ABD}" type="datetime1">
              <a:rPr lang="nl-BE" smtClean="0"/>
              <a:t>5/09/2019</a:t>
            </a:fld>
            <a:endParaRPr lang="nl-BE"/>
          </a:p>
        </p:txBody>
      </p:sp>
      <p:sp>
        <p:nvSpPr>
          <p:cNvPr id="3" name="Footer Placeholder 2"/>
          <p:cNvSpPr>
            <a:spLocks noGrp="1"/>
          </p:cNvSpPr>
          <p:nvPr>
            <p:ph type="ftr" sz="quarter" idx="11"/>
          </p:nvPr>
        </p:nvSpPr>
        <p:spPr/>
        <p:txBody>
          <a:bodyPr/>
          <a:lstStyle/>
          <a:p>
            <a:r>
              <a:rPr lang="nl-NL"/>
              <a:t>Over muren, ze scheiden, isoleren én spreken</a:t>
            </a:r>
            <a:endParaRPr lang="nl-BE"/>
          </a:p>
        </p:txBody>
      </p:sp>
      <p:sp>
        <p:nvSpPr>
          <p:cNvPr id="4" name="Slide Number Placeholder 3"/>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a:t>Klik om de stijl te bewerken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9C778649-387B-424B-940A-DF1180A3C563}" type="datetime1">
              <a:rPr lang="nl-BE" smtClean="0"/>
              <a:t>5/09/2019</a:t>
            </a:fld>
            <a:endParaRPr lang="nl-BE"/>
          </a:p>
        </p:txBody>
      </p:sp>
      <p:sp>
        <p:nvSpPr>
          <p:cNvPr id="6" name="Footer Placeholder 5"/>
          <p:cNvSpPr>
            <a:spLocks noGrp="1"/>
          </p:cNvSpPr>
          <p:nvPr>
            <p:ph type="ftr" sz="quarter" idx="11"/>
          </p:nvPr>
        </p:nvSpPr>
        <p:spPr/>
        <p:txBody>
          <a:bodyPr/>
          <a:lstStyle/>
          <a:p>
            <a:r>
              <a:rPr lang="nl-NL"/>
              <a:t>Over muren, ze scheiden, isoleren én spreken</a:t>
            </a:r>
            <a:endParaRPr lang="nl-BE"/>
          </a:p>
        </p:txBody>
      </p:sp>
      <p:sp>
        <p:nvSpPr>
          <p:cNvPr id="7" name="Slide Number Placeholder 6"/>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nl-NL"/>
              <a:t>Klik om de stijl te bewerken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3E150120-69FD-4F20-8CFD-7149DBC2B6B3}" type="datetime1">
              <a:rPr lang="nl-BE" smtClean="0"/>
              <a:t>5/09/2019</a:t>
            </a:fld>
            <a:endParaRPr lang="nl-BE"/>
          </a:p>
        </p:txBody>
      </p:sp>
      <p:sp>
        <p:nvSpPr>
          <p:cNvPr id="6" name="Footer Placeholder 5"/>
          <p:cNvSpPr>
            <a:spLocks noGrp="1"/>
          </p:cNvSpPr>
          <p:nvPr>
            <p:ph type="ftr" sz="quarter" idx="11"/>
          </p:nvPr>
        </p:nvSpPr>
        <p:spPr/>
        <p:txBody>
          <a:bodyPr/>
          <a:lstStyle/>
          <a:p>
            <a:r>
              <a:rPr lang="nl-NL"/>
              <a:t>Over muren, ze scheiden, isoleren én spreken</a:t>
            </a:r>
            <a:endParaRPr lang="nl-BE"/>
          </a:p>
        </p:txBody>
      </p:sp>
      <p:sp>
        <p:nvSpPr>
          <p:cNvPr id="7" name="Slide Number Placeholder 6"/>
          <p:cNvSpPr>
            <a:spLocks noGrp="1"/>
          </p:cNvSpPr>
          <p:nvPr>
            <p:ph type="sldNum" sz="quarter" idx="12"/>
          </p:nvPr>
        </p:nvSpPr>
        <p:spPr/>
        <p:txBody>
          <a:bodyPr/>
          <a:lstStyle/>
          <a:p>
            <a:fld id="{0CA8F325-FE04-4816-A9D3-275544EB5709}" type="slidenum">
              <a:rPr lang="nl-BE" smtClean="0"/>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F1BBFC4-3779-4A84-A434-939231FDD341}" type="datetime1">
              <a:rPr lang="nl-BE" smtClean="0"/>
              <a:t>5/09/2019</a:t>
            </a:fld>
            <a:endParaRPr lang="nl-BE"/>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nl-NL"/>
              <a:t>Over muren, ze scheiden, isoleren én spreken</a:t>
            </a:r>
            <a:endParaRPr lang="nl-BE"/>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0CA8F325-FE04-4816-A9D3-275544EB5709}" type="slidenum">
              <a:rPr lang="nl-BE" smtClean="0"/>
              <a:t>‹nr.›</a:t>
            </a:fld>
            <a:endParaRPr lang="nl-BE"/>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nl.wikipedia.org/wiki/Volksrepubliek_Hongarije" TargetMode="External"/><Relationship Id="rId13" Type="http://schemas.openxmlformats.org/officeDocument/2006/relationships/hyperlink" Target="https://nl.wikipedia.org/wiki/Duitse_Democratische_Republiek" TargetMode="External"/><Relationship Id="rId3" Type="http://schemas.openxmlformats.org/officeDocument/2006/relationships/hyperlink" Target="https://nl.wikipedia.org/wiki/Sovjet-Unie" TargetMode="External"/><Relationship Id="rId7" Type="http://schemas.openxmlformats.org/officeDocument/2006/relationships/hyperlink" Target="https://nl.wikipedia.org/wiki/Comecon" TargetMode="External"/><Relationship Id="rId12" Type="http://schemas.openxmlformats.org/officeDocument/2006/relationships/hyperlink" Target="https://nl.wikipedia.org/wiki/Volksrepubliek_Polen"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nl.wikipedia.org/wiki/Warschaupact" TargetMode="External"/><Relationship Id="rId11" Type="http://schemas.openxmlformats.org/officeDocument/2006/relationships/hyperlink" Target="https://nl.wikipedia.org/wiki/Tsjecho-Slowaakse_Socialistische_Republiek" TargetMode="External"/><Relationship Id="rId5" Type="http://schemas.openxmlformats.org/officeDocument/2006/relationships/hyperlink" Target="https://nl.wikipedia.org/wiki/Oost-Europa" TargetMode="External"/><Relationship Id="rId15" Type="http://schemas.openxmlformats.org/officeDocument/2006/relationships/hyperlink" Target="https://nl.wikipedia.org/wiki/Albani%C3%AB" TargetMode="External"/><Relationship Id="rId10" Type="http://schemas.openxmlformats.org/officeDocument/2006/relationships/hyperlink" Target="https://nl.wikipedia.org/wiki/Volksrepubliek_Bulgarije" TargetMode="External"/><Relationship Id="rId4" Type="http://schemas.openxmlformats.org/officeDocument/2006/relationships/hyperlink" Target="https://nl.wikipedia.org/wiki/Centraal-Europa" TargetMode="External"/><Relationship Id="rId9" Type="http://schemas.openxmlformats.org/officeDocument/2006/relationships/hyperlink" Target="https://nl.wikipedia.org/wiki/Socialistische_Republiek_Roemeni%C3%AB" TargetMode="External"/><Relationship Id="rId14" Type="http://schemas.openxmlformats.org/officeDocument/2006/relationships/hyperlink" Target="https://nl.wikipedia.org/wiki/Socialistische_Federale_Republiek_Joegoslavi%C3%A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berlijn-blog.nl/de-bouw-van-de-berlijnse-muur/" TargetMode="External"/><Relationship Id="rId2" Type="http://schemas.openxmlformats.org/officeDocument/2006/relationships/slideLayout" Target="../slideLayouts/slideLayout7.xml"/><Relationship Id="rId1" Type="http://schemas.openxmlformats.org/officeDocument/2006/relationships/video" Target="https://www.youtube.com/embed/jlbAUFvh04k"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uwoXO_f7cAhXNJlAKHfOvB2MQjRx6BAgBEAU&amp;url=http://studylibnl.com/doc/810692/--scholieren.com&amp;psig=AOvVaw3-Rh0bra4VMQyco7-7sMZy&amp;ust=153496957362376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berlijn-blog.nl/bezienswaardigheden/fernsehturm/" TargetMode="External"/><Relationship Id="rId5" Type="http://schemas.openxmlformats.org/officeDocument/2006/relationships/hyperlink" Target="http://berlijn-blog.nl/fotoserie-johan-van-elk/"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viw-costablanca.com/fiscaliteit10.shtml" TargetMode="External"/><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BE" b="1" dirty="0"/>
              <a:t>MUREN &amp;  MENSEN</a:t>
            </a:r>
          </a:p>
        </p:txBody>
      </p:sp>
      <p:sp>
        <p:nvSpPr>
          <p:cNvPr id="3" name="Ondertitel 2"/>
          <p:cNvSpPr>
            <a:spLocks noGrp="1"/>
          </p:cNvSpPr>
          <p:nvPr>
            <p:ph type="subTitle" idx="1"/>
          </p:nvPr>
        </p:nvSpPr>
        <p:spPr/>
        <p:txBody>
          <a:bodyPr>
            <a:normAutofit/>
          </a:bodyPr>
          <a:lstStyle/>
          <a:p>
            <a:r>
              <a:rPr lang="nl-BE" dirty="0"/>
              <a:t>Een Europees herinneringsproject met als aanleiding De Berlijnse muur gebouwd in 1961 en gevallen in 1989. </a:t>
            </a:r>
          </a:p>
        </p:txBody>
      </p:sp>
    </p:spTree>
    <p:extLst>
      <p:ext uri="{BB962C8B-B14F-4D97-AF65-F5344CB8AC3E}">
        <p14:creationId xmlns:p14="http://schemas.microsoft.com/office/powerpoint/2010/main" val="3760439308"/>
      </p:ext>
    </p:extLst>
  </p:cSld>
  <p:clrMapOvr>
    <a:masterClrMapping/>
  </p:clrMapOvr>
  <mc:AlternateContent xmlns:mc="http://schemas.openxmlformats.org/markup-compatibility/2006" xmlns:p14="http://schemas.microsoft.com/office/powerpoint/2010/main">
    <mc:Choice Requires="p14">
      <p:transition spd="slow" p14:dur="2000" advTm="7240"/>
    </mc:Choice>
    <mc:Fallback xmlns="">
      <p:transition spd="slow" advTm="72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jaren vijftig: Oost tegenover West</a:t>
            </a:r>
          </a:p>
        </p:txBody>
      </p:sp>
      <p:sp>
        <p:nvSpPr>
          <p:cNvPr id="3" name="Tijdelijke aanduiding voor inhoud 2"/>
          <p:cNvSpPr>
            <a:spLocks noGrp="1"/>
          </p:cNvSpPr>
          <p:nvPr>
            <p:ph sz="half" idx="2"/>
          </p:nvPr>
        </p:nvSpPr>
        <p:spPr/>
        <p:txBody>
          <a:bodyPr>
            <a:normAutofit fontScale="92500" lnSpcReduction="10000"/>
          </a:bodyPr>
          <a:lstStyle/>
          <a:p>
            <a:r>
              <a:rPr lang="nl-BE" dirty="0"/>
              <a:t>1950-1953: Koreaanse oorlog (Korea al in 1945 bezet door de Sovjets)</a:t>
            </a:r>
          </a:p>
          <a:p>
            <a:r>
              <a:rPr lang="nl-BE" dirty="0"/>
              <a:t>1953: opstand in de DDR.</a:t>
            </a:r>
          </a:p>
          <a:p>
            <a:r>
              <a:rPr lang="nl-BE" dirty="0"/>
              <a:t>Vietnamoorlog (1955-1975)</a:t>
            </a:r>
          </a:p>
          <a:p>
            <a:r>
              <a:rPr lang="nl-BE" dirty="0"/>
              <a:t>1956: de Hongaarse opstand</a:t>
            </a:r>
          </a:p>
          <a:p>
            <a:r>
              <a:rPr lang="nl-BE" dirty="0"/>
              <a:t>Bouw van de Berlijnse muur (1961)</a:t>
            </a:r>
          </a:p>
          <a:p>
            <a:pPr marL="0" indent="0">
              <a:buNone/>
            </a:pPr>
            <a:r>
              <a:rPr lang="nl-BE" dirty="0"/>
              <a:t>Dreiging van een wereldwijde kernoorlog</a:t>
            </a:r>
          </a:p>
          <a:p>
            <a:r>
              <a:rPr lang="nl-BE" dirty="0"/>
              <a:t>1962-1963: de </a:t>
            </a:r>
            <a:r>
              <a:rPr lang="nl-BE" dirty="0" err="1"/>
              <a:t>Cuba-crisis</a:t>
            </a:r>
            <a:endParaRPr lang="nl-BE" dirty="0"/>
          </a:p>
        </p:txBody>
      </p:sp>
      <p:sp>
        <p:nvSpPr>
          <p:cNvPr id="4" name="Tijdelijke aanduiding voor inhoud 3"/>
          <p:cNvSpPr>
            <a:spLocks noGrp="1"/>
          </p:cNvSpPr>
          <p:nvPr>
            <p:ph sz="quarter" idx="13"/>
          </p:nvPr>
        </p:nvSpPr>
        <p:spPr/>
        <p:txBody>
          <a:bodyPr>
            <a:normAutofit fontScale="77500" lnSpcReduction="20000"/>
          </a:bodyPr>
          <a:lstStyle/>
          <a:p>
            <a:pPr marL="0" indent="0">
              <a:buNone/>
            </a:pPr>
            <a:r>
              <a:rPr lang="nl-BE" dirty="0"/>
              <a:t>De jaren ’50:  het begin van de </a:t>
            </a:r>
            <a:r>
              <a:rPr lang="nl-BE" b="1" dirty="0"/>
              <a:t>koude oorlog</a:t>
            </a:r>
            <a:r>
              <a:rPr lang="nl-BE" dirty="0"/>
              <a:t> tussen de opkomende machten Sovjet-Unie (</a:t>
            </a:r>
            <a:r>
              <a:rPr lang="nl-BE" b="1" dirty="0"/>
              <a:t>communisme</a:t>
            </a:r>
            <a:r>
              <a:rPr lang="nl-BE" dirty="0"/>
              <a:t>) en de Verenigde Staten (</a:t>
            </a:r>
            <a:r>
              <a:rPr lang="nl-BE" b="1" dirty="0"/>
              <a:t>kapitalisme</a:t>
            </a:r>
            <a:r>
              <a:rPr lang="nl-BE" dirty="0"/>
              <a:t>) De </a:t>
            </a:r>
            <a:r>
              <a:rPr lang="nl-BE" b="1" dirty="0"/>
              <a:t>wapenwedloop</a:t>
            </a:r>
            <a:r>
              <a:rPr lang="nl-BE" dirty="0"/>
              <a:t> (atoomarsenaal) leidde aan de ene kant tot een opleving van de economie in het Westen, maar ook tot </a:t>
            </a:r>
            <a:r>
              <a:rPr lang="nl-BE" b="1" dirty="0"/>
              <a:t>grote angsten</a:t>
            </a:r>
            <a:r>
              <a:rPr lang="nl-BE" dirty="0"/>
              <a:t> voor elkaar. </a:t>
            </a:r>
          </a:p>
          <a:p>
            <a:pPr marL="0" indent="0">
              <a:buNone/>
            </a:pPr>
            <a:r>
              <a:rPr lang="nl-BE" dirty="0"/>
              <a:t>De oostelijke landen (satellietstaten) vormden onder druk van de Sovjet Unie het </a:t>
            </a:r>
            <a:r>
              <a:rPr lang="nl-BE" b="1" dirty="0"/>
              <a:t>Warschaupact</a:t>
            </a:r>
            <a:r>
              <a:rPr lang="nl-BE" dirty="0"/>
              <a:t> in 1955. De westerse landen hadden in 1949 de </a:t>
            </a:r>
            <a:r>
              <a:rPr lang="nl-BE" b="1" dirty="0"/>
              <a:t>NAVO</a:t>
            </a:r>
            <a:r>
              <a:rPr lang="nl-BE" dirty="0"/>
              <a:t> (Noord-Atlantische Verdragsorganisatie) opgericht.</a:t>
            </a:r>
          </a:p>
        </p:txBody>
      </p:sp>
      <p:sp>
        <p:nvSpPr>
          <p:cNvPr id="5" name="Tijdelijke aanduiding voor datum 4">
            <a:extLst>
              <a:ext uri="{FF2B5EF4-FFF2-40B4-BE49-F238E27FC236}">
                <a16:creationId xmlns:a16="http://schemas.microsoft.com/office/drawing/2014/main" id="{C5ABF5D7-09CC-4E61-88DD-4BBF1826248D}"/>
              </a:ext>
            </a:extLst>
          </p:cNvPr>
          <p:cNvSpPr>
            <a:spLocks noGrp="1"/>
          </p:cNvSpPr>
          <p:nvPr>
            <p:ph type="dt" sz="half" idx="10"/>
          </p:nvPr>
        </p:nvSpPr>
        <p:spPr/>
        <p:txBody>
          <a:bodyPr/>
          <a:lstStyle/>
          <a:p>
            <a:fld id="{C29B1981-3FE2-44B1-994C-91C75C142C9E}" type="datetime1">
              <a:rPr lang="nl-BE" smtClean="0"/>
              <a:t>5/09/2019</a:t>
            </a:fld>
            <a:endParaRPr lang="nl-BE"/>
          </a:p>
        </p:txBody>
      </p:sp>
      <p:sp>
        <p:nvSpPr>
          <p:cNvPr id="6" name="Tijdelijke aanduiding voor voettekst 5">
            <a:extLst>
              <a:ext uri="{FF2B5EF4-FFF2-40B4-BE49-F238E27FC236}">
                <a16:creationId xmlns:a16="http://schemas.microsoft.com/office/drawing/2014/main" id="{F4FA1129-3C55-4354-BA0A-31366E30EC35}"/>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E24476C5-DA8B-4072-8004-5A230BEC7591}"/>
              </a:ext>
            </a:extLst>
          </p:cNvPr>
          <p:cNvSpPr>
            <a:spLocks noGrp="1"/>
          </p:cNvSpPr>
          <p:nvPr>
            <p:ph type="sldNum" sz="quarter" idx="12"/>
          </p:nvPr>
        </p:nvSpPr>
        <p:spPr/>
        <p:txBody>
          <a:bodyPr/>
          <a:lstStyle/>
          <a:p>
            <a:fld id="{0CA8F325-FE04-4816-A9D3-275544EB5709}" type="slidenum">
              <a:rPr lang="nl-BE" smtClean="0"/>
              <a:t>10</a:t>
            </a:fld>
            <a:endParaRPr lang="nl-BE"/>
          </a:p>
        </p:txBody>
      </p:sp>
    </p:spTree>
    <p:extLst>
      <p:ext uri="{BB962C8B-B14F-4D97-AF65-F5344CB8AC3E}">
        <p14:creationId xmlns:p14="http://schemas.microsoft.com/office/powerpoint/2010/main" val="10932602"/>
      </p:ext>
    </p:extLst>
  </p:cSld>
  <p:clrMapOvr>
    <a:masterClrMapping/>
  </p:clrMapOvr>
  <mc:AlternateContent xmlns:mc="http://schemas.openxmlformats.org/markup-compatibility/2006" xmlns:p14="http://schemas.microsoft.com/office/powerpoint/2010/main">
    <mc:Choice Requires="p14">
      <p:transition spd="slow" p14:dur="2000" advTm="132913"/>
    </mc:Choice>
    <mc:Fallback xmlns="">
      <p:transition spd="slow" advTm="13291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Chroestsjov</a:t>
            </a:r>
            <a:r>
              <a:rPr lang="nl-BE" dirty="0"/>
              <a:t>: ‘53 tot ‘64</a:t>
            </a:r>
          </a:p>
        </p:txBody>
      </p:sp>
      <p:pic>
        <p:nvPicPr>
          <p:cNvPr id="5" name="Tijdelijke aanduiding voor inhoud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76874" y="1743817"/>
            <a:ext cx="2767533" cy="3719564"/>
          </a:xfrm>
        </p:spPr>
      </p:pic>
      <p:sp>
        <p:nvSpPr>
          <p:cNvPr id="4" name="Tijdelijke aanduiding voor inhoud 3"/>
          <p:cNvSpPr>
            <a:spLocks noGrp="1"/>
          </p:cNvSpPr>
          <p:nvPr>
            <p:ph sz="quarter" idx="13"/>
          </p:nvPr>
        </p:nvSpPr>
        <p:spPr/>
        <p:txBody>
          <a:bodyPr>
            <a:normAutofit/>
          </a:bodyPr>
          <a:lstStyle/>
          <a:p>
            <a:pPr marL="0" indent="0">
              <a:buNone/>
            </a:pPr>
            <a:endParaRPr lang="nl-BE" dirty="0"/>
          </a:p>
          <a:p>
            <a:pPr marL="0" indent="0">
              <a:buNone/>
            </a:pPr>
            <a:r>
              <a:rPr lang="nl-BE" sz="2000" b="1" dirty="0"/>
              <a:t>Chroesjtsjov</a:t>
            </a:r>
            <a:r>
              <a:rPr lang="nl-BE" sz="2000" dirty="0"/>
              <a:t> was leider van de Sovjet-Unie van 1953 tot 1964.</a:t>
            </a:r>
          </a:p>
          <a:p>
            <a:pPr marL="0" indent="0">
              <a:buNone/>
            </a:pPr>
            <a:r>
              <a:rPr lang="nl-BE" sz="2000" dirty="0"/>
              <a:t>-liet in ‘56 de Hongaarse opstand neerslaan</a:t>
            </a:r>
          </a:p>
          <a:p>
            <a:pPr marL="0" indent="0">
              <a:buNone/>
            </a:pPr>
            <a:r>
              <a:rPr lang="nl-BE" sz="2000" dirty="0"/>
              <a:t>-in 1961: Berlijn was het enige gat in het IJzeren Gordijn: hij gaf het bevel een hoge muur te bouwen! Durfde het niet aan West-Berlijn aan te vallen.</a:t>
            </a:r>
          </a:p>
          <a:p>
            <a:pPr marL="0" indent="0">
              <a:buNone/>
            </a:pPr>
            <a:r>
              <a:rPr lang="nl-BE" sz="2000" dirty="0"/>
              <a:t>- 1962: hij plaatst lanceerinstallaties voor kernraketten op Cuba.</a:t>
            </a:r>
          </a:p>
          <a:p>
            <a:pPr marL="0" indent="0">
              <a:buNone/>
            </a:pPr>
            <a:endParaRPr lang="nl-BE" dirty="0"/>
          </a:p>
          <a:p>
            <a:pPr marL="0" indent="0">
              <a:buNone/>
            </a:pPr>
            <a:endParaRPr lang="nl-BE" dirty="0"/>
          </a:p>
          <a:p>
            <a:pPr marL="0" indent="0">
              <a:buNone/>
            </a:pPr>
            <a:endParaRPr lang="nl-BE" dirty="0"/>
          </a:p>
        </p:txBody>
      </p:sp>
      <p:sp>
        <p:nvSpPr>
          <p:cNvPr id="3" name="Tijdelijke aanduiding voor datum 2">
            <a:extLst>
              <a:ext uri="{FF2B5EF4-FFF2-40B4-BE49-F238E27FC236}">
                <a16:creationId xmlns:a16="http://schemas.microsoft.com/office/drawing/2014/main" id="{C6F74D05-A4A0-4B2F-A43A-8DAED48CC1A6}"/>
              </a:ext>
            </a:extLst>
          </p:cNvPr>
          <p:cNvSpPr>
            <a:spLocks noGrp="1"/>
          </p:cNvSpPr>
          <p:nvPr>
            <p:ph type="dt" sz="half" idx="10"/>
          </p:nvPr>
        </p:nvSpPr>
        <p:spPr/>
        <p:txBody>
          <a:bodyPr/>
          <a:lstStyle/>
          <a:p>
            <a:fld id="{84860E3F-3C28-43C7-BE3B-244847496B30}" type="datetime1">
              <a:rPr lang="nl-BE" smtClean="0"/>
              <a:t>5/09/2019</a:t>
            </a:fld>
            <a:endParaRPr lang="nl-BE"/>
          </a:p>
        </p:txBody>
      </p:sp>
      <p:sp>
        <p:nvSpPr>
          <p:cNvPr id="6" name="Tijdelijke aanduiding voor voettekst 5">
            <a:extLst>
              <a:ext uri="{FF2B5EF4-FFF2-40B4-BE49-F238E27FC236}">
                <a16:creationId xmlns:a16="http://schemas.microsoft.com/office/drawing/2014/main" id="{0C9326D5-00C9-408B-9549-2E08CE05080F}"/>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BCF4D369-F85F-40C0-9695-5DC1DEBA3ED5}"/>
              </a:ext>
            </a:extLst>
          </p:cNvPr>
          <p:cNvSpPr>
            <a:spLocks noGrp="1"/>
          </p:cNvSpPr>
          <p:nvPr>
            <p:ph type="sldNum" sz="quarter" idx="12"/>
          </p:nvPr>
        </p:nvSpPr>
        <p:spPr/>
        <p:txBody>
          <a:bodyPr/>
          <a:lstStyle/>
          <a:p>
            <a:fld id="{0CA8F325-FE04-4816-A9D3-275544EB5709}" type="slidenum">
              <a:rPr lang="nl-BE" smtClean="0"/>
              <a:t>11</a:t>
            </a:fld>
            <a:endParaRPr lang="nl-BE"/>
          </a:p>
        </p:txBody>
      </p:sp>
    </p:spTree>
    <p:extLst>
      <p:ext uri="{BB962C8B-B14F-4D97-AF65-F5344CB8AC3E}">
        <p14:creationId xmlns:p14="http://schemas.microsoft.com/office/powerpoint/2010/main" val="771500477"/>
      </p:ext>
    </p:extLst>
  </p:cSld>
  <p:clrMapOvr>
    <a:masterClrMapping/>
  </p:clrMapOvr>
  <mc:AlternateContent xmlns:mc="http://schemas.openxmlformats.org/markup-compatibility/2006" xmlns:p14="http://schemas.microsoft.com/office/powerpoint/2010/main">
    <mc:Choice Requires="p14">
      <p:transition spd="slow" p14:dur="2000" advTm="55277"/>
    </mc:Choice>
    <mc:Fallback xmlns="">
      <p:transition spd="slow" advTm="5527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jaren 50 en 60: </a:t>
            </a:r>
            <a:r>
              <a:rPr lang="nl-BE" dirty="0" err="1"/>
              <a:t>Wirtschaftswunder</a:t>
            </a:r>
            <a:endParaRPr lang="nl-BE" dirty="0"/>
          </a:p>
        </p:txBody>
      </p:sp>
      <p:sp>
        <p:nvSpPr>
          <p:cNvPr id="3" name="Tijdelijke aanduiding voor inhoud 2"/>
          <p:cNvSpPr>
            <a:spLocks noGrp="1"/>
          </p:cNvSpPr>
          <p:nvPr>
            <p:ph idx="1"/>
          </p:nvPr>
        </p:nvSpPr>
        <p:spPr/>
        <p:txBody>
          <a:bodyPr>
            <a:normAutofit lnSpcReduction="10000"/>
          </a:bodyPr>
          <a:lstStyle/>
          <a:p>
            <a:r>
              <a:rPr lang="nl-BE" dirty="0"/>
              <a:t>In West-Duitsland verliep het </a:t>
            </a:r>
            <a:r>
              <a:rPr lang="nl-BE" b="1" dirty="0"/>
              <a:t>economisch herstel</a:t>
            </a:r>
            <a:r>
              <a:rPr lang="nl-BE" dirty="0"/>
              <a:t>  sneller dan in de Benelux. Het </a:t>
            </a:r>
            <a:r>
              <a:rPr lang="nl-BE" dirty="0" err="1"/>
              <a:t>Wirtschaftswunder</a:t>
            </a:r>
            <a:r>
              <a:rPr lang="nl-BE" dirty="0"/>
              <a:t> kwam tot stand door de invoering van de </a:t>
            </a:r>
            <a:r>
              <a:rPr lang="nl-BE" b="1" dirty="0"/>
              <a:t>Deutsche Mark</a:t>
            </a:r>
            <a:r>
              <a:rPr lang="nl-BE" dirty="0"/>
              <a:t> in 1948, het </a:t>
            </a:r>
            <a:r>
              <a:rPr lang="nl-BE" b="1" dirty="0"/>
              <a:t>Marshallplan</a:t>
            </a:r>
            <a:r>
              <a:rPr lang="nl-BE" dirty="0"/>
              <a:t> en de vraag naar nieuwe producten waaronder oorlogsproducten voor de Koreaanse Oorlog (1950-1953). </a:t>
            </a:r>
          </a:p>
          <a:p>
            <a:r>
              <a:rPr lang="nl-BE" dirty="0"/>
              <a:t>Ook de </a:t>
            </a:r>
            <a:r>
              <a:rPr lang="nl-BE" b="1" dirty="0"/>
              <a:t>automobielindustrie</a:t>
            </a:r>
            <a:r>
              <a:rPr lang="nl-BE" dirty="0"/>
              <a:t> kwam op gang. Scooters en brommers werden wereldwijd een groot succes. Duitsland had veel goedkope goed opgeleide arbeidskrachten. Hierdoor kon de BRD zijn export verdubbelen en uitgroeien tot één van de </a:t>
            </a:r>
            <a:r>
              <a:rPr lang="nl-BE" b="1" dirty="0"/>
              <a:t>sterkste economieën</a:t>
            </a:r>
            <a:r>
              <a:rPr lang="nl-BE" dirty="0"/>
              <a:t> van de wereld.</a:t>
            </a:r>
          </a:p>
          <a:p>
            <a:endParaRPr lang="nl-BE" dirty="0"/>
          </a:p>
        </p:txBody>
      </p:sp>
      <p:sp>
        <p:nvSpPr>
          <p:cNvPr id="4" name="Tijdelijke aanduiding voor datum 3">
            <a:extLst>
              <a:ext uri="{FF2B5EF4-FFF2-40B4-BE49-F238E27FC236}">
                <a16:creationId xmlns:a16="http://schemas.microsoft.com/office/drawing/2014/main" id="{CE31D8B5-7888-43C8-B949-3901D97E5082}"/>
              </a:ext>
            </a:extLst>
          </p:cNvPr>
          <p:cNvSpPr>
            <a:spLocks noGrp="1"/>
          </p:cNvSpPr>
          <p:nvPr>
            <p:ph type="dt" sz="half" idx="10"/>
          </p:nvPr>
        </p:nvSpPr>
        <p:spPr/>
        <p:txBody>
          <a:bodyPr/>
          <a:lstStyle/>
          <a:p>
            <a:fld id="{57500636-10DA-4315-883A-CB7A03689AD5}" type="datetime1">
              <a:rPr lang="nl-BE" smtClean="0"/>
              <a:t>5/09/2019</a:t>
            </a:fld>
            <a:endParaRPr lang="nl-BE"/>
          </a:p>
        </p:txBody>
      </p:sp>
      <p:sp>
        <p:nvSpPr>
          <p:cNvPr id="5" name="Tijdelijke aanduiding voor voettekst 4">
            <a:extLst>
              <a:ext uri="{FF2B5EF4-FFF2-40B4-BE49-F238E27FC236}">
                <a16:creationId xmlns:a16="http://schemas.microsoft.com/office/drawing/2014/main" id="{31308DB0-EFD3-47FB-8C14-82B32532D279}"/>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4513B9F1-6FEC-42E8-82E5-3E60CED24189}"/>
              </a:ext>
            </a:extLst>
          </p:cNvPr>
          <p:cNvSpPr>
            <a:spLocks noGrp="1"/>
          </p:cNvSpPr>
          <p:nvPr>
            <p:ph type="sldNum" sz="quarter" idx="12"/>
          </p:nvPr>
        </p:nvSpPr>
        <p:spPr/>
        <p:txBody>
          <a:bodyPr/>
          <a:lstStyle/>
          <a:p>
            <a:fld id="{0CA8F325-FE04-4816-A9D3-275544EB5709}" type="slidenum">
              <a:rPr lang="nl-BE" smtClean="0"/>
              <a:t>12</a:t>
            </a:fld>
            <a:endParaRPr lang="nl-BE"/>
          </a:p>
        </p:txBody>
      </p:sp>
    </p:spTree>
    <p:extLst>
      <p:ext uri="{BB962C8B-B14F-4D97-AF65-F5344CB8AC3E}">
        <p14:creationId xmlns:p14="http://schemas.microsoft.com/office/powerpoint/2010/main" val="2906521155"/>
      </p:ext>
    </p:extLst>
  </p:cSld>
  <p:clrMapOvr>
    <a:masterClrMapping/>
  </p:clrMapOvr>
  <mc:AlternateContent xmlns:mc="http://schemas.openxmlformats.org/markup-compatibility/2006" xmlns:p14="http://schemas.microsoft.com/office/powerpoint/2010/main">
    <mc:Choice Requires="p14">
      <p:transition spd="slow" p14:dur="2000" advTm="42398"/>
    </mc:Choice>
    <mc:Fallback xmlns="">
      <p:transition spd="slow" advTm="4239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1949-1961</a:t>
            </a:r>
          </a:p>
        </p:txBody>
      </p:sp>
      <p:sp>
        <p:nvSpPr>
          <p:cNvPr id="3" name="Tijdelijke aanduiding voor tekst 2"/>
          <p:cNvSpPr>
            <a:spLocks noGrp="1"/>
          </p:cNvSpPr>
          <p:nvPr>
            <p:ph type="body" idx="1"/>
          </p:nvPr>
        </p:nvSpPr>
        <p:spPr/>
        <p:txBody>
          <a:bodyPr/>
          <a:lstStyle/>
          <a:p>
            <a:r>
              <a:rPr lang="nl-BE" dirty="0"/>
              <a:t>Oost-Duitsland: DDR</a:t>
            </a:r>
          </a:p>
        </p:txBody>
      </p:sp>
      <p:sp>
        <p:nvSpPr>
          <p:cNvPr id="4" name="Tijdelijke aanduiding voor tekst 3"/>
          <p:cNvSpPr>
            <a:spLocks noGrp="1"/>
          </p:cNvSpPr>
          <p:nvPr>
            <p:ph type="body" sz="quarter" idx="3"/>
          </p:nvPr>
        </p:nvSpPr>
        <p:spPr/>
        <p:txBody>
          <a:bodyPr/>
          <a:lstStyle/>
          <a:p>
            <a:r>
              <a:rPr lang="nl-BE" dirty="0"/>
              <a:t>De andere </a:t>
            </a:r>
            <a:r>
              <a:rPr lang="nl-BE" dirty="0" err="1"/>
              <a:t>sattelietstaten</a:t>
            </a:r>
            <a:endParaRPr lang="nl-BE" dirty="0"/>
          </a:p>
        </p:txBody>
      </p:sp>
      <p:sp>
        <p:nvSpPr>
          <p:cNvPr id="5" name="Tijdelijke aanduiding voor inhoud 4"/>
          <p:cNvSpPr>
            <a:spLocks noGrp="1"/>
          </p:cNvSpPr>
          <p:nvPr>
            <p:ph sz="quarter" idx="13"/>
          </p:nvPr>
        </p:nvSpPr>
        <p:spPr/>
        <p:txBody>
          <a:bodyPr>
            <a:normAutofit/>
          </a:bodyPr>
          <a:lstStyle/>
          <a:p>
            <a:r>
              <a:rPr lang="nl-BE" sz="1800" dirty="0"/>
              <a:t>Vanuit de DDR vluchtten tussen 1949 en 1961 drie miljoen burgers naar de BRD: 10% verliet het land!</a:t>
            </a:r>
          </a:p>
          <a:p>
            <a:r>
              <a:rPr lang="nl-BE" sz="1800" dirty="0"/>
              <a:t>Vanaf 1952: de grenzen gesloten met prikkeldraad en wachttorens.</a:t>
            </a:r>
          </a:p>
          <a:p>
            <a:r>
              <a:rPr lang="nl-BE" sz="1800" dirty="0"/>
              <a:t>1953: de grote DDR-opstand werd door Sovjettroepen neergeslagen: de Sovjet-Unie maakte duidelijk: protest wordt niet getolereerd!</a:t>
            </a:r>
          </a:p>
        </p:txBody>
      </p:sp>
      <p:sp>
        <p:nvSpPr>
          <p:cNvPr id="6" name="Tijdelijke aanduiding voor inhoud 5"/>
          <p:cNvSpPr>
            <a:spLocks noGrp="1"/>
          </p:cNvSpPr>
          <p:nvPr>
            <p:ph sz="quarter" idx="14"/>
          </p:nvPr>
        </p:nvSpPr>
        <p:spPr/>
        <p:txBody>
          <a:bodyPr>
            <a:normAutofit fontScale="25000" lnSpcReduction="20000"/>
          </a:bodyPr>
          <a:lstStyle/>
          <a:p>
            <a:r>
              <a:rPr lang="nl-NL" sz="7200" dirty="0">
                <a:latin typeface="Arial" panose="020B0604020202020204" pitchFamily="34" charset="0"/>
                <a:cs typeface="Arial" panose="020B0604020202020204" pitchFamily="34" charset="0"/>
              </a:rPr>
              <a:t>Het </a:t>
            </a:r>
            <a:r>
              <a:rPr lang="nl-NL" sz="7200" b="1" dirty="0">
                <a:latin typeface="Arial" panose="020B0604020202020204" pitchFamily="34" charset="0"/>
                <a:cs typeface="Arial" panose="020B0604020202020204" pitchFamily="34" charset="0"/>
              </a:rPr>
              <a:t>Oostblok</a:t>
            </a:r>
            <a:r>
              <a:rPr lang="nl-NL" sz="7200" dirty="0">
                <a:latin typeface="Arial" panose="020B0604020202020204" pitchFamily="34" charset="0"/>
                <a:cs typeface="Arial" panose="020B0604020202020204" pitchFamily="34" charset="0"/>
              </a:rPr>
              <a:t> werd een verzamelnaam voor de </a:t>
            </a:r>
            <a:r>
              <a:rPr lang="nl-NL" sz="7200" dirty="0">
                <a:latin typeface="Arial" panose="020B0604020202020204" pitchFamily="34" charset="0"/>
                <a:cs typeface="Arial" panose="020B0604020202020204" pitchFamily="34" charset="0"/>
                <a:hlinkClick r:id="rId3" tooltip="Sovjet-Unie"/>
              </a:rPr>
              <a:t>Sovjet-Unie</a:t>
            </a:r>
            <a:r>
              <a:rPr lang="nl-NL" sz="7200" dirty="0">
                <a:latin typeface="Arial" panose="020B0604020202020204" pitchFamily="34" charset="0"/>
                <a:cs typeface="Arial" panose="020B0604020202020204" pitchFamily="34" charset="0"/>
              </a:rPr>
              <a:t> en die landen in </a:t>
            </a:r>
            <a:r>
              <a:rPr lang="nl-NL" sz="7200" dirty="0">
                <a:latin typeface="Arial" panose="020B0604020202020204" pitchFamily="34" charset="0"/>
                <a:cs typeface="Arial" panose="020B0604020202020204" pitchFamily="34" charset="0"/>
                <a:hlinkClick r:id="rId4" tooltip="Centraal-Europa"/>
              </a:rPr>
              <a:t>Centraal-</a:t>
            </a:r>
            <a:r>
              <a:rPr lang="nl-NL" sz="7200" dirty="0">
                <a:latin typeface="Arial" panose="020B0604020202020204" pitchFamily="34" charset="0"/>
                <a:cs typeface="Arial" panose="020B0604020202020204" pitchFamily="34" charset="0"/>
              </a:rPr>
              <a:t> en </a:t>
            </a:r>
            <a:r>
              <a:rPr lang="nl-NL" sz="7200" dirty="0">
                <a:latin typeface="Arial" panose="020B0604020202020204" pitchFamily="34" charset="0"/>
                <a:cs typeface="Arial" panose="020B0604020202020204" pitchFamily="34" charset="0"/>
                <a:hlinkClick r:id="rId5" tooltip="Oost-Europa"/>
              </a:rPr>
              <a:t>Oost-Europa</a:t>
            </a:r>
            <a:r>
              <a:rPr lang="nl-NL" sz="7200" dirty="0">
                <a:latin typeface="Arial" panose="020B0604020202020204" pitchFamily="34" charset="0"/>
                <a:cs typeface="Arial" panose="020B0604020202020204" pitchFamily="34" charset="0"/>
              </a:rPr>
              <a:t> die in de tweede helft van de twintigste eeuw onder de invloedssfeer van Moskou vielen. </a:t>
            </a:r>
          </a:p>
          <a:p>
            <a:r>
              <a:rPr lang="nl-NL" sz="7200" dirty="0">
                <a:latin typeface="Arial" panose="020B0604020202020204" pitchFamily="34" charset="0"/>
                <a:cs typeface="Arial" panose="020B0604020202020204" pitchFamily="34" charset="0"/>
              </a:rPr>
              <a:t>Militair waren de landen gebonden door het </a:t>
            </a:r>
            <a:r>
              <a:rPr lang="nl-NL" sz="7200" dirty="0">
                <a:latin typeface="Arial" panose="020B0604020202020204" pitchFamily="34" charset="0"/>
                <a:cs typeface="Arial" panose="020B0604020202020204" pitchFamily="34" charset="0"/>
                <a:hlinkClick r:id="rId6" tooltip="Warschaupact"/>
              </a:rPr>
              <a:t>Warschaupact</a:t>
            </a:r>
            <a:r>
              <a:rPr lang="nl-NL" sz="7200" dirty="0">
                <a:latin typeface="Arial" panose="020B0604020202020204" pitchFamily="34" charset="0"/>
                <a:cs typeface="Arial" panose="020B0604020202020204" pitchFamily="34" charset="0"/>
              </a:rPr>
              <a:t>, economisch via de </a:t>
            </a:r>
            <a:r>
              <a:rPr lang="nl-NL" sz="7200" dirty="0">
                <a:latin typeface="Arial" panose="020B0604020202020204" pitchFamily="34" charset="0"/>
                <a:cs typeface="Arial" panose="020B0604020202020204" pitchFamily="34" charset="0"/>
                <a:hlinkClick r:id="rId7" tooltip="Comecon"/>
              </a:rPr>
              <a:t>Comecon</a:t>
            </a:r>
            <a:r>
              <a:rPr lang="nl-NL" sz="7200" dirty="0">
                <a:latin typeface="Arial" panose="020B0604020202020204" pitchFamily="34" charset="0"/>
                <a:cs typeface="Arial" panose="020B0604020202020204" pitchFamily="34" charset="0"/>
              </a:rPr>
              <a:t>. </a:t>
            </a:r>
          </a:p>
          <a:p>
            <a:r>
              <a:rPr lang="nl-NL" sz="7200" dirty="0">
                <a:latin typeface="Arial" panose="020B0604020202020204" pitchFamily="34" charset="0"/>
                <a:cs typeface="Arial" panose="020B0604020202020204" pitchFamily="34" charset="0"/>
              </a:rPr>
              <a:t>Naast de Sovjet-Unie bestond het Oostblok uit </a:t>
            </a:r>
            <a:r>
              <a:rPr lang="nl-NL" sz="7200" dirty="0">
                <a:latin typeface="Arial" panose="020B0604020202020204" pitchFamily="34" charset="0"/>
                <a:cs typeface="Arial" panose="020B0604020202020204" pitchFamily="34" charset="0"/>
                <a:hlinkClick r:id="rId8" tooltip="Volksrepubliek Hongarije"/>
              </a:rPr>
              <a:t>Hongarije</a:t>
            </a:r>
            <a:r>
              <a:rPr lang="nl-NL" sz="7200" dirty="0">
                <a:latin typeface="Arial" panose="020B0604020202020204" pitchFamily="34" charset="0"/>
                <a:cs typeface="Arial" panose="020B0604020202020204" pitchFamily="34" charset="0"/>
              </a:rPr>
              <a:t>, </a:t>
            </a:r>
            <a:r>
              <a:rPr lang="nl-NL" sz="7200" dirty="0">
                <a:latin typeface="Arial" panose="020B0604020202020204" pitchFamily="34" charset="0"/>
                <a:cs typeface="Arial" panose="020B0604020202020204" pitchFamily="34" charset="0"/>
                <a:hlinkClick r:id="rId9" tooltip="Socialistische Republiek Roemenië"/>
              </a:rPr>
              <a:t>Roemenië</a:t>
            </a:r>
            <a:r>
              <a:rPr lang="nl-NL" sz="7200" dirty="0">
                <a:latin typeface="Arial" panose="020B0604020202020204" pitchFamily="34" charset="0"/>
                <a:cs typeface="Arial" panose="020B0604020202020204" pitchFamily="34" charset="0"/>
              </a:rPr>
              <a:t>, </a:t>
            </a:r>
            <a:r>
              <a:rPr lang="nl-NL" sz="7200" dirty="0">
                <a:latin typeface="Arial" panose="020B0604020202020204" pitchFamily="34" charset="0"/>
                <a:cs typeface="Arial" panose="020B0604020202020204" pitchFamily="34" charset="0"/>
                <a:hlinkClick r:id="rId10" tooltip="Volksrepubliek Bulgarije"/>
              </a:rPr>
              <a:t>Bulgarije</a:t>
            </a:r>
            <a:r>
              <a:rPr lang="nl-NL" sz="7200" dirty="0">
                <a:latin typeface="Arial" panose="020B0604020202020204" pitchFamily="34" charset="0"/>
                <a:cs typeface="Arial" panose="020B0604020202020204" pitchFamily="34" charset="0"/>
              </a:rPr>
              <a:t>, </a:t>
            </a:r>
            <a:r>
              <a:rPr lang="nl-NL" sz="7200" dirty="0">
                <a:latin typeface="Arial" panose="020B0604020202020204" pitchFamily="34" charset="0"/>
                <a:cs typeface="Arial" panose="020B0604020202020204" pitchFamily="34" charset="0"/>
                <a:hlinkClick r:id="rId11" tooltip="Tsjecho-Slowaakse Socialistische Republiek"/>
              </a:rPr>
              <a:t>Tsjechoslowakije</a:t>
            </a:r>
            <a:r>
              <a:rPr lang="nl-NL" sz="7200" dirty="0">
                <a:latin typeface="Arial" panose="020B0604020202020204" pitchFamily="34" charset="0"/>
                <a:cs typeface="Arial" panose="020B0604020202020204" pitchFamily="34" charset="0"/>
              </a:rPr>
              <a:t>, </a:t>
            </a:r>
            <a:r>
              <a:rPr lang="nl-NL" sz="7200" dirty="0">
                <a:latin typeface="Arial" panose="020B0604020202020204" pitchFamily="34" charset="0"/>
                <a:cs typeface="Arial" panose="020B0604020202020204" pitchFamily="34" charset="0"/>
                <a:hlinkClick r:id="rId12" tooltip="Volksrepubliek Polen"/>
              </a:rPr>
              <a:t>Polen</a:t>
            </a:r>
            <a:r>
              <a:rPr lang="nl-NL" sz="7200" dirty="0">
                <a:latin typeface="Arial" panose="020B0604020202020204" pitchFamily="34" charset="0"/>
                <a:cs typeface="Arial" panose="020B0604020202020204" pitchFamily="34" charset="0"/>
              </a:rPr>
              <a:t> en de </a:t>
            </a:r>
            <a:r>
              <a:rPr lang="nl-NL" sz="7200" dirty="0">
                <a:latin typeface="Arial" panose="020B0604020202020204" pitchFamily="34" charset="0"/>
                <a:cs typeface="Arial" panose="020B0604020202020204" pitchFamily="34" charset="0"/>
                <a:hlinkClick r:id="rId13" tooltip="Duitse Democratische Republiek"/>
              </a:rPr>
              <a:t>Duitse Democratische Republiek</a:t>
            </a:r>
            <a:r>
              <a:rPr lang="nl-NL" sz="7200" dirty="0">
                <a:latin typeface="Arial" panose="020B0604020202020204" pitchFamily="34" charset="0"/>
                <a:cs typeface="Arial" panose="020B0604020202020204" pitchFamily="34" charset="0"/>
              </a:rPr>
              <a:t> (DDR). Soms worden </a:t>
            </a:r>
            <a:r>
              <a:rPr lang="nl-NL" sz="7200" dirty="0">
                <a:latin typeface="Arial" panose="020B0604020202020204" pitchFamily="34" charset="0"/>
                <a:cs typeface="Arial" panose="020B0604020202020204" pitchFamily="34" charset="0"/>
                <a:hlinkClick r:id="rId14" tooltip="Socialistische Federale Republiek Joegoslavië"/>
              </a:rPr>
              <a:t>Joegoslavië</a:t>
            </a:r>
            <a:r>
              <a:rPr lang="nl-NL" sz="7200" dirty="0">
                <a:latin typeface="Arial" panose="020B0604020202020204" pitchFamily="34" charset="0"/>
                <a:cs typeface="Arial" panose="020B0604020202020204" pitchFamily="34" charset="0"/>
              </a:rPr>
              <a:t> en </a:t>
            </a:r>
            <a:r>
              <a:rPr lang="nl-NL" sz="7200" dirty="0">
                <a:latin typeface="Arial" panose="020B0604020202020204" pitchFamily="34" charset="0"/>
                <a:cs typeface="Arial" panose="020B0604020202020204" pitchFamily="34" charset="0"/>
                <a:hlinkClick r:id="rId15" tooltip="Albanië"/>
              </a:rPr>
              <a:t>Albanië</a:t>
            </a:r>
            <a:r>
              <a:rPr lang="nl-NL" sz="7200" dirty="0">
                <a:latin typeface="Arial" panose="020B0604020202020204" pitchFamily="34" charset="0"/>
                <a:cs typeface="Arial" panose="020B0604020202020204" pitchFamily="34" charset="0"/>
              </a:rPr>
              <a:t> ook tot het Oostblok gerekend.</a:t>
            </a:r>
          </a:p>
          <a:p>
            <a:pPr marL="0" indent="0">
              <a:buNone/>
            </a:pPr>
            <a:endParaRPr lang="nl-BE" dirty="0"/>
          </a:p>
        </p:txBody>
      </p:sp>
      <p:sp>
        <p:nvSpPr>
          <p:cNvPr id="7" name="Tijdelijke aanduiding voor datum 6">
            <a:extLst>
              <a:ext uri="{FF2B5EF4-FFF2-40B4-BE49-F238E27FC236}">
                <a16:creationId xmlns:a16="http://schemas.microsoft.com/office/drawing/2014/main" id="{2A7A1D29-F1D8-4DB6-B05C-B7997CB2145D}"/>
              </a:ext>
            </a:extLst>
          </p:cNvPr>
          <p:cNvSpPr>
            <a:spLocks noGrp="1"/>
          </p:cNvSpPr>
          <p:nvPr>
            <p:ph type="dt" sz="half" idx="10"/>
          </p:nvPr>
        </p:nvSpPr>
        <p:spPr/>
        <p:txBody>
          <a:bodyPr/>
          <a:lstStyle/>
          <a:p>
            <a:fld id="{8A0A13AE-734F-4FB4-9F5E-7FFA61C3F6F4}" type="datetime1">
              <a:rPr lang="nl-BE" smtClean="0"/>
              <a:t>5/09/2019</a:t>
            </a:fld>
            <a:endParaRPr lang="nl-BE"/>
          </a:p>
        </p:txBody>
      </p:sp>
      <p:sp>
        <p:nvSpPr>
          <p:cNvPr id="8" name="Tijdelijke aanduiding voor voettekst 7">
            <a:extLst>
              <a:ext uri="{FF2B5EF4-FFF2-40B4-BE49-F238E27FC236}">
                <a16:creationId xmlns:a16="http://schemas.microsoft.com/office/drawing/2014/main" id="{ED1FA6AA-D4CF-467E-A0BF-D20D2885E3ED}"/>
              </a:ext>
            </a:extLst>
          </p:cNvPr>
          <p:cNvSpPr>
            <a:spLocks noGrp="1"/>
          </p:cNvSpPr>
          <p:nvPr>
            <p:ph type="ftr" sz="quarter" idx="11"/>
          </p:nvPr>
        </p:nvSpPr>
        <p:spPr/>
        <p:txBody>
          <a:bodyPr/>
          <a:lstStyle/>
          <a:p>
            <a:r>
              <a:rPr lang="nl-NL"/>
              <a:t>Over muren, ze scheiden, isoleren én spreken</a:t>
            </a:r>
            <a:endParaRPr lang="nl-BE"/>
          </a:p>
        </p:txBody>
      </p:sp>
      <p:sp>
        <p:nvSpPr>
          <p:cNvPr id="9" name="Tijdelijke aanduiding voor dianummer 8">
            <a:extLst>
              <a:ext uri="{FF2B5EF4-FFF2-40B4-BE49-F238E27FC236}">
                <a16:creationId xmlns:a16="http://schemas.microsoft.com/office/drawing/2014/main" id="{B7B6FF75-2A85-46D7-BBFE-85FA93E1DA82}"/>
              </a:ext>
            </a:extLst>
          </p:cNvPr>
          <p:cNvSpPr>
            <a:spLocks noGrp="1"/>
          </p:cNvSpPr>
          <p:nvPr>
            <p:ph type="sldNum" sz="quarter" idx="12"/>
          </p:nvPr>
        </p:nvSpPr>
        <p:spPr/>
        <p:txBody>
          <a:bodyPr/>
          <a:lstStyle/>
          <a:p>
            <a:fld id="{0CA8F325-FE04-4816-A9D3-275544EB5709}" type="slidenum">
              <a:rPr lang="nl-BE" smtClean="0"/>
              <a:t>13</a:t>
            </a:fld>
            <a:endParaRPr lang="nl-BE"/>
          </a:p>
        </p:txBody>
      </p:sp>
    </p:spTree>
    <p:extLst>
      <p:ext uri="{BB962C8B-B14F-4D97-AF65-F5344CB8AC3E}">
        <p14:creationId xmlns:p14="http://schemas.microsoft.com/office/powerpoint/2010/main" val="2878418729"/>
      </p:ext>
    </p:extLst>
  </p:cSld>
  <p:clrMapOvr>
    <a:masterClrMapping/>
  </p:clrMapOvr>
  <mc:AlternateContent xmlns:mc="http://schemas.openxmlformats.org/markup-compatibility/2006" xmlns:p14="http://schemas.microsoft.com/office/powerpoint/2010/main">
    <mc:Choice Requires="p14">
      <p:transition spd="slow" p14:dur="2000" advTm="57191"/>
    </mc:Choice>
    <mc:Fallback xmlns="">
      <p:transition spd="slow" advTm="571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dirty="0"/>
              <a:t>Bouw van een muur: </a:t>
            </a:r>
            <a:r>
              <a:rPr lang="nl-BE" sz="3200" dirty="0" err="1"/>
              <a:t>Ulbricht</a:t>
            </a:r>
            <a:r>
              <a:rPr lang="nl-BE" sz="3200" dirty="0"/>
              <a:t> had de toestemming/bevel van </a:t>
            </a:r>
            <a:r>
              <a:rPr lang="nl-BE" sz="3200" dirty="0" err="1"/>
              <a:t>Chroesjtsov</a:t>
            </a:r>
            <a:endParaRPr lang="nl-BE" sz="3200" dirty="0"/>
          </a:p>
        </p:txBody>
      </p:sp>
      <p:sp>
        <p:nvSpPr>
          <p:cNvPr id="3" name="Tijdelijke aanduiding voor inhoud 2"/>
          <p:cNvSpPr>
            <a:spLocks noGrp="1"/>
          </p:cNvSpPr>
          <p:nvPr>
            <p:ph idx="1"/>
          </p:nvPr>
        </p:nvSpPr>
        <p:spPr/>
        <p:txBody>
          <a:bodyPr/>
          <a:lstStyle/>
          <a:p>
            <a:endParaRPr lang="nl-BE" dirty="0"/>
          </a:p>
        </p:txBody>
      </p:sp>
      <p:pic>
        <p:nvPicPr>
          <p:cNvPr id="1026" name="Picture 2" descr="G:\Ulbricht met toestemming van Kroestjov begon de Berlijnse mu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08"/>
            <a:ext cx="9144000"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4596F80C-3983-4384-8407-702E9FB0F1FF}"/>
              </a:ext>
            </a:extLst>
          </p:cNvPr>
          <p:cNvSpPr>
            <a:spLocks noGrp="1"/>
          </p:cNvSpPr>
          <p:nvPr>
            <p:ph type="dt" sz="half" idx="10"/>
          </p:nvPr>
        </p:nvSpPr>
        <p:spPr/>
        <p:txBody>
          <a:bodyPr/>
          <a:lstStyle/>
          <a:p>
            <a:fld id="{303DE035-5F60-41FF-A3F9-6BF76F8AC70F}" type="datetime1">
              <a:rPr lang="nl-BE" smtClean="0"/>
              <a:t>5/09/2019</a:t>
            </a:fld>
            <a:endParaRPr lang="nl-BE"/>
          </a:p>
        </p:txBody>
      </p:sp>
      <p:sp>
        <p:nvSpPr>
          <p:cNvPr id="5" name="Tijdelijke aanduiding voor voettekst 4">
            <a:extLst>
              <a:ext uri="{FF2B5EF4-FFF2-40B4-BE49-F238E27FC236}">
                <a16:creationId xmlns:a16="http://schemas.microsoft.com/office/drawing/2014/main" id="{51F13273-C71D-4A1C-A0E8-A4EFD2C46A26}"/>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97C0AAB9-95CB-46C8-A8F5-E4D002FED50B}"/>
              </a:ext>
            </a:extLst>
          </p:cNvPr>
          <p:cNvSpPr>
            <a:spLocks noGrp="1"/>
          </p:cNvSpPr>
          <p:nvPr>
            <p:ph type="sldNum" sz="quarter" idx="12"/>
          </p:nvPr>
        </p:nvSpPr>
        <p:spPr/>
        <p:txBody>
          <a:bodyPr/>
          <a:lstStyle/>
          <a:p>
            <a:fld id="{0CA8F325-FE04-4816-A9D3-275544EB5709}" type="slidenum">
              <a:rPr lang="nl-BE" smtClean="0"/>
              <a:t>14</a:t>
            </a:fld>
            <a:endParaRPr lang="nl-BE"/>
          </a:p>
        </p:txBody>
      </p:sp>
    </p:spTree>
    <p:extLst>
      <p:ext uri="{BB962C8B-B14F-4D97-AF65-F5344CB8AC3E}">
        <p14:creationId xmlns:p14="http://schemas.microsoft.com/office/powerpoint/2010/main" val="2298570665"/>
      </p:ext>
    </p:extLst>
  </p:cSld>
  <p:clrMapOvr>
    <a:masterClrMapping/>
  </p:clrMapOvr>
  <mc:AlternateContent xmlns:mc="http://schemas.openxmlformats.org/markup-compatibility/2006" xmlns:p14="http://schemas.microsoft.com/office/powerpoint/2010/main">
    <mc:Choice Requires="p14">
      <p:transition spd="slow" p14:dur="2000" advTm="11203"/>
    </mc:Choice>
    <mc:Fallback xmlns="">
      <p:transition spd="slow" advTm="112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56799" y="-17621"/>
            <a:ext cx="663040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nl-BE" altLang="nl-BE" sz="1600" b="0" i="0" u="none" strike="noStrike" cap="none" normalizeH="0" baseline="0" dirty="0">
                <a:ln>
                  <a:noFill/>
                </a:ln>
                <a:solidFill>
                  <a:srgbClr val="666666"/>
                </a:solidFill>
                <a:effectLst/>
                <a:latin typeface="Open Sans"/>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nl-BE" altLang="nl-BE" sz="1600" b="0" i="1" u="none" strike="noStrike" cap="none" normalizeH="0" baseline="0" dirty="0">
                <a:ln>
                  <a:noFill/>
                </a:ln>
                <a:solidFill>
                  <a:srgbClr val="666666"/>
                </a:solidFill>
                <a:effectLst/>
                <a:latin typeface="Open Sans"/>
                <a:cs typeface="Arial" pitchFamily="34" charset="0"/>
                <a:hlinkClick r:id="rId3"/>
              </a:rPr>
              <a:t>De bouw van de Berlijnse Muur</a:t>
            </a:r>
            <a:r>
              <a:rPr kumimoji="0" lang="nl-BE" altLang="nl-BE" sz="1600" b="0" i="1" u="none" strike="noStrike" cap="none" normalizeH="0" baseline="0" dirty="0">
                <a:ln>
                  <a:noFill/>
                </a:ln>
                <a:solidFill>
                  <a:srgbClr val="666666"/>
                </a:solidFill>
                <a:effectLst/>
                <a:latin typeface="Open Sans"/>
                <a:cs typeface="Arial" pitchFamily="34" charset="0"/>
              </a:rPr>
              <a:t> begon op zondagmorgen13 augustus 1961.</a:t>
            </a:r>
            <a:endParaRPr kumimoji="0" lang="nl-BE" altLang="nl-BE" sz="30000" b="0" i="0" u="none" strike="noStrike" cap="none" normalizeH="0" baseline="0" dirty="0">
              <a:ln>
                <a:noFill/>
              </a:ln>
              <a:solidFill>
                <a:srgbClr val="666666"/>
              </a:solidFill>
              <a:effectLst/>
              <a:latin typeface="Open Sans"/>
              <a:cs typeface="Arial" pitchFamily="34" charset="0"/>
            </a:endParaRPr>
          </a:p>
        </p:txBody>
      </p:sp>
      <p:pic>
        <p:nvPicPr>
          <p:cNvPr id="2050" name="Picture 2" descr="bouw mu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20688"/>
            <a:ext cx="9001000" cy="6120680"/>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media 3">
            <a:hlinkClick r:id="" action="ppaction://media"/>
            <a:extLst>
              <a:ext uri="{FF2B5EF4-FFF2-40B4-BE49-F238E27FC236}">
                <a16:creationId xmlns:a16="http://schemas.microsoft.com/office/drawing/2014/main" id="{8ABB89AD-8AA0-4A3F-B9AD-CC3887DC16EA}"/>
              </a:ext>
            </a:extLst>
          </p:cNvPr>
          <p:cNvPicPr>
            <a:picLocks noRot="1" noChangeAspect="1"/>
          </p:cNvPicPr>
          <p:nvPr>
            <a:videoFile r:link="rId1"/>
          </p:nvPr>
        </p:nvPicPr>
        <p:blipFill>
          <a:blip r:embed="rId5"/>
          <a:stretch>
            <a:fillRect/>
          </a:stretch>
        </p:blipFill>
        <p:spPr>
          <a:xfrm>
            <a:off x="50237" y="4455368"/>
            <a:ext cx="3048000" cy="2286000"/>
          </a:xfrm>
          <a:prstGeom prst="rect">
            <a:avLst/>
          </a:prstGeom>
        </p:spPr>
      </p:pic>
      <p:sp>
        <p:nvSpPr>
          <p:cNvPr id="3" name="Tijdelijke aanduiding voor datum 2">
            <a:extLst>
              <a:ext uri="{FF2B5EF4-FFF2-40B4-BE49-F238E27FC236}">
                <a16:creationId xmlns:a16="http://schemas.microsoft.com/office/drawing/2014/main" id="{A4AB4B3F-E7C0-4FBD-B45B-BC8FD86E4DB7}"/>
              </a:ext>
            </a:extLst>
          </p:cNvPr>
          <p:cNvSpPr>
            <a:spLocks noGrp="1"/>
          </p:cNvSpPr>
          <p:nvPr>
            <p:ph type="dt" sz="half" idx="10"/>
          </p:nvPr>
        </p:nvSpPr>
        <p:spPr/>
        <p:txBody>
          <a:bodyPr/>
          <a:lstStyle/>
          <a:p>
            <a:fld id="{CD2F0D80-28A0-4422-A3BF-6BA4511E7AA9}" type="datetime1">
              <a:rPr lang="nl-BE" smtClean="0"/>
              <a:t>5/09/2019</a:t>
            </a:fld>
            <a:endParaRPr lang="nl-BE"/>
          </a:p>
        </p:txBody>
      </p:sp>
      <p:sp>
        <p:nvSpPr>
          <p:cNvPr id="5" name="Tijdelijke aanduiding voor voettekst 4">
            <a:extLst>
              <a:ext uri="{FF2B5EF4-FFF2-40B4-BE49-F238E27FC236}">
                <a16:creationId xmlns:a16="http://schemas.microsoft.com/office/drawing/2014/main" id="{3BAFE47B-EB96-4640-A715-0C6DDB9AE45D}"/>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28364C9F-6B24-4ABD-8C12-DE4A6F0F2657}"/>
              </a:ext>
            </a:extLst>
          </p:cNvPr>
          <p:cNvSpPr>
            <a:spLocks noGrp="1"/>
          </p:cNvSpPr>
          <p:nvPr>
            <p:ph type="sldNum" sz="quarter" idx="12"/>
          </p:nvPr>
        </p:nvSpPr>
        <p:spPr/>
        <p:txBody>
          <a:bodyPr/>
          <a:lstStyle/>
          <a:p>
            <a:fld id="{0CA8F325-FE04-4816-A9D3-275544EB5709}" type="slidenum">
              <a:rPr lang="nl-BE" smtClean="0"/>
              <a:t>15</a:t>
            </a:fld>
            <a:endParaRPr lang="nl-BE"/>
          </a:p>
        </p:txBody>
      </p:sp>
    </p:spTree>
    <p:extLst>
      <p:ext uri="{BB962C8B-B14F-4D97-AF65-F5344CB8AC3E}">
        <p14:creationId xmlns:p14="http://schemas.microsoft.com/office/powerpoint/2010/main" val="4017486423"/>
      </p:ext>
    </p:extLst>
  </p:cSld>
  <p:clrMapOvr>
    <a:masterClrMapping/>
  </p:clrMapOvr>
  <mc:AlternateContent xmlns:mc="http://schemas.openxmlformats.org/markup-compatibility/2006" xmlns:p14="http://schemas.microsoft.com/office/powerpoint/2010/main">
    <mc:Choice Requires="p14">
      <p:transition spd="slow" p14:dur="2000" advTm="38530"/>
    </mc:Choice>
    <mc:Fallback xmlns="">
      <p:transition spd="slow" advTm="385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geens\Desktop\MUREN What was the Berlin Wall and how did it fall  Imperial War Museums_bestanden\large_00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058420"/>
            <a:ext cx="4752527" cy="45389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ens\Pictures\800px-Stamps_of_Germany_(DDR)_1972,_MiNr_17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6672"/>
            <a:ext cx="3665984" cy="224999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F6026567-4AD5-4FBD-BBBB-461C7FF2B6AC}"/>
              </a:ext>
            </a:extLst>
          </p:cNvPr>
          <p:cNvSpPr>
            <a:spLocks noGrp="1"/>
          </p:cNvSpPr>
          <p:nvPr>
            <p:ph type="dt" sz="half" idx="10"/>
          </p:nvPr>
        </p:nvSpPr>
        <p:spPr/>
        <p:txBody>
          <a:bodyPr/>
          <a:lstStyle/>
          <a:p>
            <a:fld id="{FFA7C90B-1138-45CE-85F4-C4D638441E76}" type="datetime1">
              <a:rPr lang="nl-BE" smtClean="0"/>
              <a:t>5/09/2019</a:t>
            </a:fld>
            <a:endParaRPr lang="nl-BE"/>
          </a:p>
        </p:txBody>
      </p:sp>
      <p:sp>
        <p:nvSpPr>
          <p:cNvPr id="3" name="Tijdelijke aanduiding voor voettekst 2">
            <a:extLst>
              <a:ext uri="{FF2B5EF4-FFF2-40B4-BE49-F238E27FC236}">
                <a16:creationId xmlns:a16="http://schemas.microsoft.com/office/drawing/2014/main" id="{C052CE7D-FA60-41B7-9435-400EAA65381B}"/>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C67D2862-DCC5-4993-A463-F81380839B42}"/>
              </a:ext>
            </a:extLst>
          </p:cNvPr>
          <p:cNvSpPr>
            <a:spLocks noGrp="1"/>
          </p:cNvSpPr>
          <p:nvPr>
            <p:ph type="sldNum" sz="quarter" idx="12"/>
          </p:nvPr>
        </p:nvSpPr>
        <p:spPr/>
        <p:txBody>
          <a:bodyPr/>
          <a:lstStyle/>
          <a:p>
            <a:fld id="{0CA8F325-FE04-4816-A9D3-275544EB5709}" type="slidenum">
              <a:rPr lang="nl-BE" smtClean="0"/>
              <a:t>16</a:t>
            </a:fld>
            <a:endParaRPr lang="nl-BE"/>
          </a:p>
        </p:txBody>
      </p:sp>
    </p:spTree>
    <p:extLst>
      <p:ext uri="{BB962C8B-B14F-4D97-AF65-F5344CB8AC3E}">
        <p14:creationId xmlns:p14="http://schemas.microsoft.com/office/powerpoint/2010/main" val="98329268"/>
      </p:ext>
    </p:extLst>
  </p:cSld>
  <p:clrMapOvr>
    <a:masterClrMapping/>
  </p:clrMapOvr>
  <mc:AlternateContent xmlns:mc="http://schemas.openxmlformats.org/markup-compatibility/2006" xmlns:p14="http://schemas.microsoft.com/office/powerpoint/2010/main">
    <mc:Choice Requires="p14">
      <p:transition spd="slow" p14:dur="2000" advTm="26910"/>
    </mc:Choice>
    <mc:Fallback xmlns="">
      <p:transition spd="slow" advTm="269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Berlijnse muur,45 km lang</a:t>
            </a:r>
          </a:p>
        </p:txBody>
      </p:sp>
      <p:sp>
        <p:nvSpPr>
          <p:cNvPr id="3" name="Tijdelijke aanduiding voor inhoud 2"/>
          <p:cNvSpPr>
            <a:spLocks noGrp="1"/>
          </p:cNvSpPr>
          <p:nvPr>
            <p:ph idx="1"/>
          </p:nvPr>
        </p:nvSpPr>
        <p:spPr/>
        <p:txBody>
          <a:bodyPr/>
          <a:lstStyle/>
          <a:p>
            <a:endParaRPr lang="nl-BE"/>
          </a:p>
        </p:txBody>
      </p:sp>
      <p:pic>
        <p:nvPicPr>
          <p:cNvPr id="1026" name="Picture 2" descr="Afbeeldingsresultaat voor ijzeren gordij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96" y="1659035"/>
            <a:ext cx="8136904" cy="464969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73F5E9E5-F911-40A8-A4AC-1420ADF72DCC}"/>
              </a:ext>
            </a:extLst>
          </p:cNvPr>
          <p:cNvSpPr>
            <a:spLocks noGrp="1"/>
          </p:cNvSpPr>
          <p:nvPr>
            <p:ph type="dt" sz="half" idx="10"/>
          </p:nvPr>
        </p:nvSpPr>
        <p:spPr/>
        <p:txBody>
          <a:bodyPr/>
          <a:lstStyle/>
          <a:p>
            <a:fld id="{1DD8B9A9-B538-41CB-8E62-3C9318F9C91D}" type="datetime1">
              <a:rPr lang="nl-BE" smtClean="0"/>
              <a:t>5/09/2019</a:t>
            </a:fld>
            <a:endParaRPr lang="nl-BE"/>
          </a:p>
        </p:txBody>
      </p:sp>
      <p:sp>
        <p:nvSpPr>
          <p:cNvPr id="5" name="Tijdelijke aanduiding voor voettekst 4">
            <a:extLst>
              <a:ext uri="{FF2B5EF4-FFF2-40B4-BE49-F238E27FC236}">
                <a16:creationId xmlns:a16="http://schemas.microsoft.com/office/drawing/2014/main" id="{405379CA-FC79-47E4-8B15-E38E708EEB27}"/>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73CC17A2-12B8-4A59-AAB6-578C0E68BC84}"/>
              </a:ext>
            </a:extLst>
          </p:cNvPr>
          <p:cNvSpPr>
            <a:spLocks noGrp="1"/>
          </p:cNvSpPr>
          <p:nvPr>
            <p:ph type="sldNum" sz="quarter" idx="12"/>
          </p:nvPr>
        </p:nvSpPr>
        <p:spPr/>
        <p:txBody>
          <a:bodyPr/>
          <a:lstStyle/>
          <a:p>
            <a:fld id="{0CA8F325-FE04-4816-A9D3-275544EB5709}" type="slidenum">
              <a:rPr lang="nl-BE" smtClean="0"/>
              <a:t>17</a:t>
            </a:fld>
            <a:endParaRPr lang="nl-BE"/>
          </a:p>
        </p:txBody>
      </p:sp>
    </p:spTree>
    <p:extLst>
      <p:ext uri="{BB962C8B-B14F-4D97-AF65-F5344CB8AC3E}">
        <p14:creationId xmlns:p14="http://schemas.microsoft.com/office/powerpoint/2010/main" val="4103254060"/>
      </p:ext>
    </p:extLst>
  </p:cSld>
  <p:clrMapOvr>
    <a:masterClrMapping/>
  </p:clrMapOvr>
  <mc:AlternateContent xmlns:mc="http://schemas.openxmlformats.org/markup-compatibility/2006" xmlns:p14="http://schemas.microsoft.com/office/powerpoint/2010/main">
    <mc:Choice Requires="p14">
      <p:transition spd="slow" p14:dur="2000" advTm="13467"/>
    </mc:Choice>
    <mc:Fallback xmlns="">
      <p:transition spd="slow" advTm="1346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Waarom en hoe de DDR ontvluchten?</a:t>
            </a:r>
          </a:p>
        </p:txBody>
      </p:sp>
      <p:sp>
        <p:nvSpPr>
          <p:cNvPr id="4" name="Tijdelijke aanduiding voor inhoud 3"/>
          <p:cNvSpPr>
            <a:spLocks noGrp="1"/>
          </p:cNvSpPr>
          <p:nvPr>
            <p:ph idx="1"/>
          </p:nvPr>
        </p:nvSpPr>
        <p:spPr/>
        <p:txBody>
          <a:bodyPr>
            <a:normAutofit/>
          </a:bodyPr>
          <a:lstStyle/>
          <a:p>
            <a:r>
              <a:rPr lang="nl-BE" dirty="0"/>
              <a:t>Na de bloedig neergeslagen volksopstand in juni 1953 nam het aantal vooral geschoolde mensen, dat de DDR verliet explosief toe. West-Berlijn was de enige uitweg om nog weg te geraken (van ’49 tot ‘61vluchtte zowat 3 miljoen, of 1/6</a:t>
            </a:r>
            <a:r>
              <a:rPr lang="nl-BE" baseline="30000" dirty="0"/>
              <a:t>de</a:t>
            </a:r>
            <a:r>
              <a:rPr lang="nl-BE" dirty="0"/>
              <a:t> van de DDR).</a:t>
            </a:r>
          </a:p>
          <a:p>
            <a:r>
              <a:rPr lang="nl-BE" dirty="0"/>
              <a:t>Daaraan kwam een einde toen de </a:t>
            </a:r>
            <a:r>
              <a:rPr lang="nl-BE" dirty="0" err="1"/>
              <a:t>Oostduitse</a:t>
            </a:r>
            <a:r>
              <a:rPr lang="nl-BE" dirty="0"/>
              <a:t> regering een muur bouwde rond West-Berlijn. </a:t>
            </a:r>
          </a:p>
          <a:p>
            <a:r>
              <a:rPr lang="nl-BE" dirty="0"/>
              <a:t>Door tunnels, met zelfgebouwde ballonnen of bij Amerikaanse militairen in de kofferbak: na de bouw van de Muur probeerden </a:t>
            </a:r>
            <a:r>
              <a:rPr lang="nl-BE" dirty="0" err="1"/>
              <a:t>Oostduitsers</a:t>
            </a:r>
            <a:r>
              <a:rPr lang="nl-BE" dirty="0"/>
              <a:t> op velerlei manieren de DDR te ontvluchten. </a:t>
            </a:r>
          </a:p>
        </p:txBody>
      </p:sp>
      <p:pic>
        <p:nvPicPr>
          <p:cNvPr id="1026" name="Picture 2" descr="G:\Brandenburger Tor &amp; Berlin-w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5661248"/>
            <a:ext cx="3121152" cy="210616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5C161C0F-8169-42EA-AFD3-366A10D56B76}"/>
              </a:ext>
            </a:extLst>
          </p:cNvPr>
          <p:cNvSpPr>
            <a:spLocks noGrp="1"/>
          </p:cNvSpPr>
          <p:nvPr>
            <p:ph type="dt" sz="half" idx="10"/>
          </p:nvPr>
        </p:nvSpPr>
        <p:spPr/>
        <p:txBody>
          <a:bodyPr/>
          <a:lstStyle/>
          <a:p>
            <a:fld id="{6AFF9F21-1EAE-416D-BE2D-D8E714313E44}" type="datetime1">
              <a:rPr lang="nl-BE" smtClean="0"/>
              <a:t>5/09/2019</a:t>
            </a:fld>
            <a:endParaRPr lang="nl-BE"/>
          </a:p>
        </p:txBody>
      </p:sp>
      <p:sp>
        <p:nvSpPr>
          <p:cNvPr id="5" name="Tijdelijke aanduiding voor voettekst 4">
            <a:extLst>
              <a:ext uri="{FF2B5EF4-FFF2-40B4-BE49-F238E27FC236}">
                <a16:creationId xmlns:a16="http://schemas.microsoft.com/office/drawing/2014/main" id="{C9F5AB97-15CB-42F1-BF2E-834DEF81066D}"/>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695EB142-8554-424B-9663-72AF9BC160E2}"/>
              </a:ext>
            </a:extLst>
          </p:cNvPr>
          <p:cNvSpPr>
            <a:spLocks noGrp="1"/>
          </p:cNvSpPr>
          <p:nvPr>
            <p:ph type="sldNum" sz="quarter" idx="12"/>
          </p:nvPr>
        </p:nvSpPr>
        <p:spPr/>
        <p:txBody>
          <a:bodyPr/>
          <a:lstStyle/>
          <a:p>
            <a:fld id="{0CA8F325-FE04-4816-A9D3-275544EB5709}" type="slidenum">
              <a:rPr lang="nl-BE" smtClean="0"/>
              <a:t>18</a:t>
            </a:fld>
            <a:endParaRPr lang="nl-BE"/>
          </a:p>
        </p:txBody>
      </p:sp>
    </p:spTree>
    <p:extLst>
      <p:ext uri="{BB962C8B-B14F-4D97-AF65-F5344CB8AC3E}">
        <p14:creationId xmlns:p14="http://schemas.microsoft.com/office/powerpoint/2010/main" val="1534604582"/>
      </p:ext>
    </p:extLst>
  </p:cSld>
  <p:clrMapOvr>
    <a:masterClrMapping/>
  </p:clrMapOvr>
  <mc:AlternateContent xmlns:mc="http://schemas.openxmlformats.org/markup-compatibility/2006" xmlns:p14="http://schemas.microsoft.com/office/powerpoint/2010/main">
    <mc:Choice Requires="p14">
      <p:transition spd="slow" p14:dur="2000" advTm="150944"/>
    </mc:Choice>
    <mc:Fallback xmlns="">
      <p:transition spd="slow" advTm="1509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nl-BE" altLang="nl-BE" sz="1600" b="0" i="0" u="none" strike="noStrike" cap="none" normalizeH="0" baseline="0" dirty="0">
                <a:ln>
                  <a:noFill/>
                </a:ln>
                <a:solidFill>
                  <a:srgbClr val="666666"/>
                </a:solidFill>
                <a:effectLst/>
                <a:latin typeface="Open Sans"/>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nl-BE" altLang="nl-BE" sz="1600" b="0" i="1" u="none" strike="noStrike" cap="none" normalizeH="0" baseline="0" dirty="0">
                <a:ln>
                  <a:noFill/>
                </a:ln>
                <a:solidFill>
                  <a:srgbClr val="666666"/>
                </a:solidFill>
                <a:effectLst/>
                <a:latin typeface="Open Sans"/>
                <a:cs typeface="Arial" pitchFamily="34" charset="0"/>
              </a:rPr>
              <a:t>Johan van Elk komt sinds de jaren ’80 in Berlijn en ik mocht </a:t>
            </a:r>
            <a:r>
              <a:rPr kumimoji="0" lang="nl-BE" altLang="nl-BE" sz="1600" b="0" i="1" u="none" strike="noStrike" cap="none" normalizeH="0" baseline="0" dirty="0">
                <a:ln>
                  <a:noFill/>
                </a:ln>
                <a:solidFill>
                  <a:srgbClr val="666666"/>
                </a:solidFill>
                <a:effectLst/>
                <a:latin typeface="Open Sans"/>
                <a:cs typeface="Arial" pitchFamily="34" charset="0"/>
                <a:hlinkClick r:id="rId5"/>
              </a:rPr>
              <a:t>zijn bijzondere fotoverzameling</a:t>
            </a:r>
            <a:r>
              <a:rPr kumimoji="0" lang="nl-BE" altLang="nl-BE" sz="1600" b="0" i="1" u="none" strike="noStrike" cap="none" normalizeH="0" baseline="0" dirty="0">
                <a:ln>
                  <a:noFill/>
                </a:ln>
                <a:solidFill>
                  <a:srgbClr val="666666"/>
                </a:solidFill>
                <a:effectLst/>
                <a:latin typeface="Open Sans"/>
                <a:cs typeface="Arial" pitchFamily="34" charset="0"/>
              </a:rPr>
              <a:t> publiceren op mijn blog.</a:t>
            </a:r>
            <a:r>
              <a:rPr kumimoji="0" lang="nl-BE" altLang="nl-BE" sz="1600" b="0" i="0" u="none" strike="noStrike" cap="none" normalizeH="0" baseline="0" dirty="0">
                <a:ln>
                  <a:noFill/>
                </a:ln>
                <a:solidFill>
                  <a:srgbClr val="666666"/>
                </a:solidFill>
                <a:effectLst/>
                <a:latin typeface="Open Sans"/>
                <a:cs typeface="Arial" pitchFamily="34" charset="0"/>
              </a:rPr>
              <a:t> </a:t>
            </a:r>
            <a:r>
              <a:rPr kumimoji="0" lang="nl-BE" altLang="nl-BE" sz="1600" b="0" i="1" u="none" strike="noStrike" cap="none" normalizeH="0" baseline="0" dirty="0">
                <a:ln>
                  <a:noFill/>
                </a:ln>
                <a:solidFill>
                  <a:srgbClr val="666666"/>
                </a:solidFill>
                <a:effectLst/>
                <a:latin typeface="Open Sans"/>
                <a:cs typeface="Arial" pitchFamily="34" charset="0"/>
              </a:rPr>
              <a:t>Op bovenstaande foto zie je graffiti op de Westkant van de muur, het </a:t>
            </a:r>
            <a:r>
              <a:rPr kumimoji="0" lang="nl-BE" altLang="nl-BE" sz="1600" b="0" i="1" u="none" strike="noStrike" cap="none" normalizeH="0" baseline="0" dirty="0" err="1">
                <a:ln>
                  <a:noFill/>
                </a:ln>
                <a:solidFill>
                  <a:srgbClr val="666666"/>
                </a:solidFill>
                <a:effectLst/>
                <a:latin typeface="Open Sans"/>
                <a:cs typeface="Arial" pitchFamily="34" charset="0"/>
              </a:rPr>
              <a:t>Sperrgebiet</a:t>
            </a:r>
            <a:r>
              <a:rPr kumimoji="0" lang="nl-BE" altLang="nl-BE" sz="1600" b="0" i="1" u="none" strike="noStrike" cap="none" normalizeH="0" baseline="0" dirty="0">
                <a:ln>
                  <a:noFill/>
                </a:ln>
                <a:solidFill>
                  <a:srgbClr val="666666"/>
                </a:solidFill>
                <a:effectLst/>
                <a:latin typeface="Open Sans"/>
                <a:cs typeface="Arial" pitchFamily="34" charset="0"/>
              </a:rPr>
              <a:t> en de trots van Oost-Berlijn: de </a:t>
            </a:r>
            <a:r>
              <a:rPr kumimoji="0" lang="nl-BE" altLang="nl-BE" sz="1600" b="0" i="1" u="none" strike="noStrike" cap="none" normalizeH="0" baseline="0" dirty="0" err="1">
                <a:ln>
                  <a:noFill/>
                </a:ln>
                <a:solidFill>
                  <a:srgbClr val="666666"/>
                </a:solidFill>
                <a:effectLst/>
                <a:latin typeface="Open Sans"/>
                <a:cs typeface="Arial" pitchFamily="34" charset="0"/>
                <a:hlinkClick r:id="rId6"/>
              </a:rPr>
              <a:t>Fernsehturm</a:t>
            </a:r>
            <a:r>
              <a:rPr kumimoji="0" lang="nl-BE" altLang="nl-BE" sz="1600" b="0" i="1" u="none" strike="noStrike" cap="none" normalizeH="0" baseline="0" dirty="0">
                <a:ln>
                  <a:noFill/>
                </a:ln>
                <a:solidFill>
                  <a:srgbClr val="666666"/>
                </a:solidFill>
                <a:effectLst/>
                <a:latin typeface="Open Sans"/>
                <a:cs typeface="Arial" pitchFamily="34" charset="0"/>
              </a:rPr>
              <a:t>. </a:t>
            </a:r>
            <a:endParaRPr kumimoji="0" lang="nl-BE" altLang="nl-BE" sz="38700" b="0" i="0" u="none" strike="noStrike" cap="none" normalizeH="0" baseline="0" dirty="0">
              <a:ln>
                <a:noFill/>
              </a:ln>
              <a:solidFill>
                <a:srgbClr val="666666"/>
              </a:solidFill>
              <a:effectLst/>
              <a:latin typeface="Open Sans"/>
              <a:cs typeface="Arial" pitchFamily="34" charset="0"/>
            </a:endParaRPr>
          </a:p>
        </p:txBody>
      </p:sp>
      <p:pic>
        <p:nvPicPr>
          <p:cNvPr id="1026" name="Picture 2" descr="http://berlijn-blog.nl/wp-content/uploads/2014/07/04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0" y="210573"/>
            <a:ext cx="9160850" cy="595473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estand 1">
            <a:hlinkClick r:id="" action="ppaction://media"/>
            <a:extLst>
              <a:ext uri="{FF2B5EF4-FFF2-40B4-BE49-F238E27FC236}">
                <a16:creationId xmlns:a16="http://schemas.microsoft.com/office/drawing/2014/main" id="{BE2E15CD-0545-43D7-8248-F7A35FFB1E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3" name="Tijdelijke aanduiding voor datum 2">
            <a:extLst>
              <a:ext uri="{FF2B5EF4-FFF2-40B4-BE49-F238E27FC236}">
                <a16:creationId xmlns:a16="http://schemas.microsoft.com/office/drawing/2014/main" id="{6CCE2B34-872A-4900-9F18-A3529C6D61FA}"/>
              </a:ext>
            </a:extLst>
          </p:cNvPr>
          <p:cNvSpPr>
            <a:spLocks noGrp="1"/>
          </p:cNvSpPr>
          <p:nvPr>
            <p:ph type="dt" sz="half" idx="10"/>
          </p:nvPr>
        </p:nvSpPr>
        <p:spPr/>
        <p:txBody>
          <a:bodyPr/>
          <a:lstStyle/>
          <a:p>
            <a:fld id="{DC9C156A-F7B6-4918-942E-EA272F4BBD72}" type="datetime1">
              <a:rPr lang="nl-BE" smtClean="0"/>
              <a:t>5/09/2019</a:t>
            </a:fld>
            <a:endParaRPr lang="nl-BE"/>
          </a:p>
        </p:txBody>
      </p:sp>
      <p:sp>
        <p:nvSpPr>
          <p:cNvPr id="5" name="Tijdelijke aanduiding voor voettekst 4">
            <a:extLst>
              <a:ext uri="{FF2B5EF4-FFF2-40B4-BE49-F238E27FC236}">
                <a16:creationId xmlns:a16="http://schemas.microsoft.com/office/drawing/2014/main" id="{99F8277B-64B0-438D-8C9B-03DEBF75AB1F}"/>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4BA578D2-D398-4891-9285-E67041032B47}"/>
              </a:ext>
            </a:extLst>
          </p:cNvPr>
          <p:cNvSpPr>
            <a:spLocks noGrp="1"/>
          </p:cNvSpPr>
          <p:nvPr>
            <p:ph type="sldNum" sz="quarter" idx="12"/>
          </p:nvPr>
        </p:nvSpPr>
        <p:spPr/>
        <p:txBody>
          <a:bodyPr/>
          <a:lstStyle/>
          <a:p>
            <a:fld id="{0CA8F325-FE04-4816-A9D3-275544EB5709}" type="slidenum">
              <a:rPr lang="nl-BE" smtClean="0"/>
              <a:t>19</a:t>
            </a:fld>
            <a:endParaRPr lang="nl-BE"/>
          </a:p>
        </p:txBody>
      </p:sp>
    </p:spTree>
    <p:extLst>
      <p:ext uri="{BB962C8B-B14F-4D97-AF65-F5344CB8AC3E}">
        <p14:creationId xmlns:p14="http://schemas.microsoft.com/office/powerpoint/2010/main" val="374289518"/>
      </p:ext>
    </p:extLst>
  </p:cSld>
  <p:clrMapOvr>
    <a:masterClrMapping/>
  </p:clrMapOvr>
  <mc:AlternateContent xmlns:mc="http://schemas.openxmlformats.org/markup-compatibility/2006" xmlns:p14="http://schemas.microsoft.com/office/powerpoint/2010/main">
    <mc:Choice Requires="p14">
      <p:transition spd="slow" p14:dur="2000" advTm="6795"/>
    </mc:Choice>
    <mc:Fallback xmlns="">
      <p:transition spd="slow" advTm="6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ens\Desktop\MUREN What was the Berlin Wall and how did it fall  Imperial War Museums_bestanden\large_0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6569"/>
            <a:ext cx="7859216" cy="5009782"/>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nl-BE" dirty="0"/>
              <a:t>Conferentie van Jalta, februari 1945</a:t>
            </a:r>
          </a:p>
        </p:txBody>
      </p:sp>
      <p:sp>
        <p:nvSpPr>
          <p:cNvPr id="4" name="Tijdelijke aanduiding voor inhoud 3"/>
          <p:cNvSpPr>
            <a:spLocks noGrp="1"/>
          </p:cNvSpPr>
          <p:nvPr>
            <p:ph idx="1"/>
          </p:nvPr>
        </p:nvSpPr>
        <p:spPr>
          <a:xfrm>
            <a:off x="659164" y="1484784"/>
            <a:ext cx="8027635" cy="4752528"/>
          </a:xfrm>
        </p:spPr>
        <p:txBody>
          <a:bodyPr/>
          <a:lstStyle/>
          <a:p>
            <a:endParaRPr lang="nl-BE" dirty="0"/>
          </a:p>
        </p:txBody>
      </p:sp>
      <p:sp>
        <p:nvSpPr>
          <p:cNvPr id="5" name="Tijdelijke aanduiding voor datum 4">
            <a:extLst>
              <a:ext uri="{FF2B5EF4-FFF2-40B4-BE49-F238E27FC236}">
                <a16:creationId xmlns:a16="http://schemas.microsoft.com/office/drawing/2014/main" id="{38200617-B114-401C-8F01-297CAD8A25D8}"/>
              </a:ext>
            </a:extLst>
          </p:cNvPr>
          <p:cNvSpPr>
            <a:spLocks noGrp="1"/>
          </p:cNvSpPr>
          <p:nvPr>
            <p:ph type="dt" sz="half" idx="10"/>
          </p:nvPr>
        </p:nvSpPr>
        <p:spPr/>
        <p:txBody>
          <a:bodyPr/>
          <a:lstStyle/>
          <a:p>
            <a:fld id="{DCBFA9E7-4447-4F69-804B-1F87EAD40EC7}" type="datetime1">
              <a:rPr lang="nl-BE" smtClean="0"/>
              <a:t>5/09/2019</a:t>
            </a:fld>
            <a:endParaRPr lang="nl-BE"/>
          </a:p>
        </p:txBody>
      </p:sp>
      <p:sp>
        <p:nvSpPr>
          <p:cNvPr id="6" name="Tijdelijke aanduiding voor voettekst 5">
            <a:extLst>
              <a:ext uri="{FF2B5EF4-FFF2-40B4-BE49-F238E27FC236}">
                <a16:creationId xmlns:a16="http://schemas.microsoft.com/office/drawing/2014/main" id="{C3260149-17B9-4A1F-94EF-B5926996931F}"/>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8B421059-8F34-4EB0-8F2E-9D558A92CB94}"/>
              </a:ext>
            </a:extLst>
          </p:cNvPr>
          <p:cNvSpPr>
            <a:spLocks noGrp="1"/>
          </p:cNvSpPr>
          <p:nvPr>
            <p:ph type="sldNum" sz="quarter" idx="12"/>
          </p:nvPr>
        </p:nvSpPr>
        <p:spPr/>
        <p:txBody>
          <a:bodyPr/>
          <a:lstStyle/>
          <a:p>
            <a:fld id="{0CA8F325-FE04-4816-A9D3-275544EB5709}" type="slidenum">
              <a:rPr lang="nl-BE" smtClean="0"/>
              <a:t>2</a:t>
            </a:fld>
            <a:endParaRPr lang="nl-BE"/>
          </a:p>
        </p:txBody>
      </p:sp>
    </p:spTree>
    <p:extLst>
      <p:ext uri="{BB962C8B-B14F-4D97-AF65-F5344CB8AC3E}">
        <p14:creationId xmlns:p14="http://schemas.microsoft.com/office/powerpoint/2010/main" val="3296401402"/>
      </p:ext>
    </p:extLst>
  </p:cSld>
  <p:clrMapOvr>
    <a:masterClrMapping/>
  </p:clrMapOvr>
  <mc:AlternateContent xmlns:mc="http://schemas.openxmlformats.org/markup-compatibility/2006" xmlns:p14="http://schemas.microsoft.com/office/powerpoint/2010/main">
    <mc:Choice Requires="p14">
      <p:transition spd="slow" p14:dur="2000" advTm="17152"/>
    </mc:Choice>
    <mc:Fallback xmlns="">
      <p:transition spd="slow" advTm="1715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Brandenburger Tor</a:t>
            </a:r>
          </a:p>
        </p:txBody>
      </p:sp>
      <p:pic>
        <p:nvPicPr>
          <p:cNvPr id="2050" name="Picture 2" descr="G:\Berlin Brandenburger Tor 2717209779_c4a81c8f7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35190"/>
            <a:ext cx="8090633" cy="484613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atum 2">
            <a:extLst>
              <a:ext uri="{FF2B5EF4-FFF2-40B4-BE49-F238E27FC236}">
                <a16:creationId xmlns:a16="http://schemas.microsoft.com/office/drawing/2014/main" id="{F5BED80C-4AED-46BE-8696-062D071FE2B0}"/>
              </a:ext>
            </a:extLst>
          </p:cNvPr>
          <p:cNvSpPr>
            <a:spLocks noGrp="1"/>
          </p:cNvSpPr>
          <p:nvPr>
            <p:ph type="dt" sz="half" idx="10"/>
          </p:nvPr>
        </p:nvSpPr>
        <p:spPr/>
        <p:txBody>
          <a:bodyPr/>
          <a:lstStyle/>
          <a:p>
            <a:fld id="{475EEB79-C6C9-40BC-9910-7DAF106DDBE5}" type="datetime1">
              <a:rPr lang="nl-BE" smtClean="0"/>
              <a:t>5/09/2019</a:t>
            </a:fld>
            <a:endParaRPr lang="nl-BE"/>
          </a:p>
        </p:txBody>
      </p:sp>
      <p:sp>
        <p:nvSpPr>
          <p:cNvPr id="4" name="Tijdelijke aanduiding voor voettekst 3">
            <a:extLst>
              <a:ext uri="{FF2B5EF4-FFF2-40B4-BE49-F238E27FC236}">
                <a16:creationId xmlns:a16="http://schemas.microsoft.com/office/drawing/2014/main" id="{68AA2A70-AD15-4524-B656-35A18C3245C7}"/>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FC334BF6-8062-40B0-A72B-99EB12924804}"/>
              </a:ext>
            </a:extLst>
          </p:cNvPr>
          <p:cNvSpPr>
            <a:spLocks noGrp="1"/>
          </p:cNvSpPr>
          <p:nvPr>
            <p:ph type="sldNum" sz="quarter" idx="12"/>
          </p:nvPr>
        </p:nvSpPr>
        <p:spPr/>
        <p:txBody>
          <a:bodyPr/>
          <a:lstStyle/>
          <a:p>
            <a:fld id="{0CA8F325-FE04-4816-A9D3-275544EB5709}" type="slidenum">
              <a:rPr lang="nl-BE" smtClean="0"/>
              <a:t>20</a:t>
            </a:fld>
            <a:endParaRPr lang="nl-BE"/>
          </a:p>
        </p:txBody>
      </p:sp>
    </p:spTree>
    <p:extLst>
      <p:ext uri="{BB962C8B-B14F-4D97-AF65-F5344CB8AC3E}">
        <p14:creationId xmlns:p14="http://schemas.microsoft.com/office/powerpoint/2010/main" val="2040955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26.10.61: confrontatie bij Checkpoint Charlie </a:t>
            </a:r>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68707" y="1600200"/>
            <a:ext cx="6006586" cy="4525963"/>
          </a:xfrm>
        </p:spPr>
      </p:pic>
      <p:sp>
        <p:nvSpPr>
          <p:cNvPr id="2" name="Tijdelijke aanduiding voor datum 1">
            <a:extLst>
              <a:ext uri="{FF2B5EF4-FFF2-40B4-BE49-F238E27FC236}">
                <a16:creationId xmlns:a16="http://schemas.microsoft.com/office/drawing/2014/main" id="{FFB2F32D-18A4-442E-883C-790401C9FA41}"/>
              </a:ext>
            </a:extLst>
          </p:cNvPr>
          <p:cNvSpPr>
            <a:spLocks noGrp="1"/>
          </p:cNvSpPr>
          <p:nvPr>
            <p:ph type="dt" sz="half" idx="10"/>
          </p:nvPr>
        </p:nvSpPr>
        <p:spPr/>
        <p:txBody>
          <a:bodyPr/>
          <a:lstStyle/>
          <a:p>
            <a:fld id="{957706E2-E65A-40AF-9B63-E3B7AAE9ADE0}" type="datetime1">
              <a:rPr lang="nl-BE" smtClean="0"/>
              <a:t>5/09/2019</a:t>
            </a:fld>
            <a:endParaRPr lang="nl-BE"/>
          </a:p>
        </p:txBody>
      </p:sp>
      <p:sp>
        <p:nvSpPr>
          <p:cNvPr id="4" name="Tijdelijke aanduiding voor voettekst 3">
            <a:extLst>
              <a:ext uri="{FF2B5EF4-FFF2-40B4-BE49-F238E27FC236}">
                <a16:creationId xmlns:a16="http://schemas.microsoft.com/office/drawing/2014/main" id="{633BC4BB-6054-4BFC-B078-EC4F1063C8FB}"/>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933338B6-D8BB-42B9-A443-7510DB4CD359}"/>
              </a:ext>
            </a:extLst>
          </p:cNvPr>
          <p:cNvSpPr>
            <a:spLocks noGrp="1"/>
          </p:cNvSpPr>
          <p:nvPr>
            <p:ph type="sldNum" sz="quarter" idx="12"/>
          </p:nvPr>
        </p:nvSpPr>
        <p:spPr/>
        <p:txBody>
          <a:bodyPr/>
          <a:lstStyle/>
          <a:p>
            <a:fld id="{0CA8F325-FE04-4816-A9D3-275544EB5709}" type="slidenum">
              <a:rPr lang="nl-BE" smtClean="0"/>
              <a:t>21</a:t>
            </a:fld>
            <a:endParaRPr lang="nl-BE"/>
          </a:p>
        </p:txBody>
      </p:sp>
    </p:spTree>
    <p:extLst>
      <p:ext uri="{BB962C8B-B14F-4D97-AF65-F5344CB8AC3E}">
        <p14:creationId xmlns:p14="http://schemas.microsoft.com/office/powerpoint/2010/main" val="215991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4EEB5-4319-4292-BD30-9BF027A6AD1B}"/>
              </a:ext>
            </a:extLst>
          </p:cNvPr>
          <p:cNvSpPr>
            <a:spLocks noGrp="1"/>
          </p:cNvSpPr>
          <p:nvPr>
            <p:ph type="title"/>
          </p:nvPr>
        </p:nvSpPr>
        <p:spPr/>
        <p:txBody>
          <a:bodyPr/>
          <a:lstStyle/>
          <a:p>
            <a:r>
              <a:rPr lang="nl-BE" dirty="0"/>
              <a:t>J.F.K. nov.1963</a:t>
            </a:r>
          </a:p>
        </p:txBody>
      </p:sp>
      <p:sp>
        <p:nvSpPr>
          <p:cNvPr id="3" name="Tijdelijke aanduiding voor inhoud 2">
            <a:extLst>
              <a:ext uri="{FF2B5EF4-FFF2-40B4-BE49-F238E27FC236}">
                <a16:creationId xmlns:a16="http://schemas.microsoft.com/office/drawing/2014/main" id="{79F90902-CD98-4028-A707-E6DE7099A05E}"/>
              </a:ext>
            </a:extLst>
          </p:cNvPr>
          <p:cNvSpPr>
            <a:spLocks noGrp="1"/>
          </p:cNvSpPr>
          <p:nvPr>
            <p:ph idx="1"/>
          </p:nvPr>
        </p:nvSpPr>
        <p:spPr>
          <a:xfrm>
            <a:off x="1547664" y="1600201"/>
            <a:ext cx="7139136" cy="4061048"/>
          </a:xfrm>
        </p:spPr>
        <p:txBody>
          <a:bodyPr/>
          <a:lstStyle/>
          <a:p>
            <a:endParaRPr lang="nl-BE" dirty="0"/>
          </a:p>
        </p:txBody>
      </p:sp>
      <p:pic>
        <p:nvPicPr>
          <p:cNvPr id="4" name="Ich bin ein Berliner">
            <a:hlinkClick r:id="" action="ppaction://media"/>
            <a:extLst>
              <a:ext uri="{FF2B5EF4-FFF2-40B4-BE49-F238E27FC236}">
                <a16:creationId xmlns:a16="http://schemas.microsoft.com/office/drawing/2014/main" id="{4B52A8E7-8FBB-4EE7-8620-AEC2CEAF38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528" y="1412776"/>
            <a:ext cx="9184715" cy="5328592"/>
          </a:xfrm>
          <a:prstGeom prst="rect">
            <a:avLst/>
          </a:prstGeom>
        </p:spPr>
      </p:pic>
      <p:sp>
        <p:nvSpPr>
          <p:cNvPr id="5" name="Tijdelijke aanduiding voor datum 4">
            <a:extLst>
              <a:ext uri="{FF2B5EF4-FFF2-40B4-BE49-F238E27FC236}">
                <a16:creationId xmlns:a16="http://schemas.microsoft.com/office/drawing/2014/main" id="{FC437AC4-9ABA-4890-9812-E55EE83A787B}"/>
              </a:ext>
            </a:extLst>
          </p:cNvPr>
          <p:cNvSpPr>
            <a:spLocks noGrp="1"/>
          </p:cNvSpPr>
          <p:nvPr>
            <p:ph type="dt" sz="half" idx="10"/>
          </p:nvPr>
        </p:nvSpPr>
        <p:spPr/>
        <p:txBody>
          <a:bodyPr/>
          <a:lstStyle/>
          <a:p>
            <a:fld id="{6EE0AAEE-D5D0-416E-B8D9-670A82FD6316}" type="datetime1">
              <a:rPr lang="nl-BE" smtClean="0"/>
              <a:t>5/09/2019</a:t>
            </a:fld>
            <a:endParaRPr lang="nl-BE"/>
          </a:p>
        </p:txBody>
      </p:sp>
      <p:sp>
        <p:nvSpPr>
          <p:cNvPr id="6" name="Tijdelijke aanduiding voor voettekst 5">
            <a:extLst>
              <a:ext uri="{FF2B5EF4-FFF2-40B4-BE49-F238E27FC236}">
                <a16:creationId xmlns:a16="http://schemas.microsoft.com/office/drawing/2014/main" id="{90DBF655-8344-490F-B9FD-8E0EF470F901}"/>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927C7075-D1EE-46B5-9EDC-9389EADC67EA}"/>
              </a:ext>
            </a:extLst>
          </p:cNvPr>
          <p:cNvSpPr>
            <a:spLocks noGrp="1"/>
          </p:cNvSpPr>
          <p:nvPr>
            <p:ph type="sldNum" sz="quarter" idx="12"/>
          </p:nvPr>
        </p:nvSpPr>
        <p:spPr/>
        <p:txBody>
          <a:bodyPr/>
          <a:lstStyle/>
          <a:p>
            <a:fld id="{0CA8F325-FE04-4816-A9D3-275544EB5709}" type="slidenum">
              <a:rPr lang="nl-BE" smtClean="0"/>
              <a:t>22</a:t>
            </a:fld>
            <a:endParaRPr lang="nl-BE"/>
          </a:p>
        </p:txBody>
      </p:sp>
    </p:spTree>
    <p:extLst>
      <p:ext uri="{BB962C8B-B14F-4D97-AF65-F5344CB8AC3E}">
        <p14:creationId xmlns:p14="http://schemas.microsoft.com/office/powerpoint/2010/main" val="7286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muur groeide gedurende 30 lange jaren</a:t>
            </a:r>
          </a:p>
        </p:txBody>
      </p:sp>
      <p:pic>
        <p:nvPicPr>
          <p:cNvPr id="1026" name="Picture 2" descr="G:\Berlin_Brandenburg_gate_while_the_wall_was_still_u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665" y="1484784"/>
            <a:ext cx="8242427" cy="537321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atum 2">
            <a:extLst>
              <a:ext uri="{FF2B5EF4-FFF2-40B4-BE49-F238E27FC236}">
                <a16:creationId xmlns:a16="http://schemas.microsoft.com/office/drawing/2014/main" id="{CD0B5F1F-2A22-417D-B0FF-9164AC08D156}"/>
              </a:ext>
            </a:extLst>
          </p:cNvPr>
          <p:cNvSpPr>
            <a:spLocks noGrp="1"/>
          </p:cNvSpPr>
          <p:nvPr>
            <p:ph type="dt" sz="half" idx="10"/>
          </p:nvPr>
        </p:nvSpPr>
        <p:spPr/>
        <p:txBody>
          <a:bodyPr/>
          <a:lstStyle/>
          <a:p>
            <a:fld id="{AB5758CD-8C19-46A1-95C9-B2B7130ABFD7}" type="datetime1">
              <a:rPr lang="nl-BE" smtClean="0"/>
              <a:t>5/09/2019</a:t>
            </a:fld>
            <a:endParaRPr lang="nl-BE"/>
          </a:p>
        </p:txBody>
      </p:sp>
      <p:sp>
        <p:nvSpPr>
          <p:cNvPr id="4" name="Tijdelijke aanduiding voor voettekst 3">
            <a:extLst>
              <a:ext uri="{FF2B5EF4-FFF2-40B4-BE49-F238E27FC236}">
                <a16:creationId xmlns:a16="http://schemas.microsoft.com/office/drawing/2014/main" id="{AACC8D48-D8F0-4124-B953-52CBC80CB93B}"/>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551C6865-1C74-4A7A-93CE-04341CEE07A9}"/>
              </a:ext>
            </a:extLst>
          </p:cNvPr>
          <p:cNvSpPr>
            <a:spLocks noGrp="1"/>
          </p:cNvSpPr>
          <p:nvPr>
            <p:ph type="sldNum" sz="quarter" idx="12"/>
          </p:nvPr>
        </p:nvSpPr>
        <p:spPr/>
        <p:txBody>
          <a:bodyPr/>
          <a:lstStyle/>
          <a:p>
            <a:fld id="{0CA8F325-FE04-4816-A9D3-275544EB5709}" type="slidenum">
              <a:rPr lang="nl-BE" smtClean="0"/>
              <a:t>23</a:t>
            </a:fld>
            <a:endParaRPr lang="nl-BE"/>
          </a:p>
        </p:txBody>
      </p:sp>
    </p:spTree>
    <p:extLst>
      <p:ext uri="{BB962C8B-B14F-4D97-AF65-F5344CB8AC3E}">
        <p14:creationId xmlns:p14="http://schemas.microsoft.com/office/powerpoint/2010/main" val="1149214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DDR en het Sovjetimperium</a:t>
            </a:r>
          </a:p>
        </p:txBody>
      </p:sp>
      <p:sp>
        <p:nvSpPr>
          <p:cNvPr id="6" name="Tijdelijke aanduiding voor inhoud 5"/>
          <p:cNvSpPr>
            <a:spLocks noGrp="1"/>
          </p:cNvSpPr>
          <p:nvPr>
            <p:ph idx="1"/>
          </p:nvPr>
        </p:nvSpPr>
        <p:spPr>
          <a:xfrm>
            <a:off x="457200" y="1556792"/>
            <a:ext cx="8229600" cy="4525963"/>
          </a:xfrm>
        </p:spPr>
        <p:txBody>
          <a:bodyPr>
            <a:normAutofit/>
          </a:bodyPr>
          <a:lstStyle/>
          <a:p>
            <a:r>
              <a:rPr lang="nl-BE" dirty="0"/>
              <a:t>de </a:t>
            </a:r>
            <a:r>
              <a:rPr lang="nl-BE" dirty="0" err="1"/>
              <a:t>Deutsch-Sovietische</a:t>
            </a:r>
            <a:r>
              <a:rPr lang="nl-BE" dirty="0"/>
              <a:t> </a:t>
            </a:r>
            <a:r>
              <a:rPr lang="nl-BE" dirty="0" err="1"/>
              <a:t>Freundschap</a:t>
            </a:r>
            <a:r>
              <a:rPr lang="nl-BE" dirty="0"/>
              <a:t> (DSF) werd in de DDR, dus ook op de scholen sterk gepropageerd. De Russen hadden Oost-Duitsland bevrijd van de nationaalsocialisten en het waren socialistische broeders. Bij grote evenementen – zoals parades op verjaardagen van de DDR – stonden de leiders van de Sovjet-Unie zij aan zij met de leiders van de DDR.</a:t>
            </a:r>
          </a:p>
        </p:txBody>
      </p:sp>
      <p:pic>
        <p:nvPicPr>
          <p:cNvPr id="1026" name="Picture 2" descr="G:\DDR Volksarmee Stamps_of_Germany_(DDR)_1981,_MiNr_25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460673"/>
            <a:ext cx="3888432" cy="239521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878ED7DA-0E2A-4F7F-9B7A-25BC0694967B}"/>
              </a:ext>
            </a:extLst>
          </p:cNvPr>
          <p:cNvSpPr>
            <a:spLocks noGrp="1"/>
          </p:cNvSpPr>
          <p:nvPr>
            <p:ph type="dt" sz="half" idx="10"/>
          </p:nvPr>
        </p:nvSpPr>
        <p:spPr/>
        <p:txBody>
          <a:bodyPr/>
          <a:lstStyle/>
          <a:p>
            <a:fld id="{28A42CC8-DDB0-4AD0-A417-05CD3409D69C}" type="datetime1">
              <a:rPr lang="nl-BE" smtClean="0"/>
              <a:t>5/09/2019</a:t>
            </a:fld>
            <a:endParaRPr lang="nl-BE"/>
          </a:p>
        </p:txBody>
      </p:sp>
      <p:sp>
        <p:nvSpPr>
          <p:cNvPr id="3" name="Tijdelijke aanduiding voor voettekst 2">
            <a:extLst>
              <a:ext uri="{FF2B5EF4-FFF2-40B4-BE49-F238E27FC236}">
                <a16:creationId xmlns:a16="http://schemas.microsoft.com/office/drawing/2014/main" id="{D9C28D85-C8C4-4A83-B470-4CF2758D047C}"/>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FC8A07E1-F652-4E82-B34E-CB3EB33468C8}"/>
              </a:ext>
            </a:extLst>
          </p:cNvPr>
          <p:cNvSpPr>
            <a:spLocks noGrp="1"/>
          </p:cNvSpPr>
          <p:nvPr>
            <p:ph type="sldNum" sz="quarter" idx="12"/>
          </p:nvPr>
        </p:nvSpPr>
        <p:spPr/>
        <p:txBody>
          <a:bodyPr/>
          <a:lstStyle/>
          <a:p>
            <a:fld id="{0CA8F325-FE04-4816-A9D3-275544EB5709}" type="slidenum">
              <a:rPr lang="nl-BE" smtClean="0"/>
              <a:t>24</a:t>
            </a:fld>
            <a:endParaRPr lang="nl-BE"/>
          </a:p>
        </p:txBody>
      </p:sp>
    </p:spTree>
    <p:extLst>
      <p:ext uri="{BB962C8B-B14F-4D97-AF65-F5344CB8AC3E}">
        <p14:creationId xmlns:p14="http://schemas.microsoft.com/office/powerpoint/2010/main" val="164578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dirty="0"/>
              <a:t>Dertig jaren lang was het Russische leger present in de DDR</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0973" y="1556792"/>
            <a:ext cx="688205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2286000" y="2967335"/>
            <a:ext cx="4572000" cy="923330"/>
          </a:xfrm>
          <a:prstGeom prst="rect">
            <a:avLst/>
          </a:prstGeom>
        </p:spPr>
        <p:txBody>
          <a:bodyPr>
            <a:spAutoFit/>
          </a:bodyPr>
          <a:lstStyle/>
          <a:p>
            <a:r>
              <a:rPr lang="nl-BE" dirty="0"/>
              <a:t>http://1.bp.blogspot.com/-jTdzSCW4Yyw/U2kGMAiaxEI/AAAAAAAAI34/I7mQclxNaag/s1600/pb5-29-6.jpg</a:t>
            </a:r>
          </a:p>
        </p:txBody>
      </p:sp>
      <p:pic>
        <p:nvPicPr>
          <p:cNvPr id="1028" name="Picture 4" descr="http://1.bp.blogspot.com/-jTdzSCW4Yyw/U2kGMAiaxEI/AAAAAAAAI34/I7mQclxNaag/s1600/pb5-2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33525"/>
            <a:ext cx="8816330" cy="532447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atum 2">
            <a:extLst>
              <a:ext uri="{FF2B5EF4-FFF2-40B4-BE49-F238E27FC236}">
                <a16:creationId xmlns:a16="http://schemas.microsoft.com/office/drawing/2014/main" id="{C4392192-2998-4F49-8482-685632FB03B7}"/>
              </a:ext>
            </a:extLst>
          </p:cNvPr>
          <p:cNvSpPr>
            <a:spLocks noGrp="1"/>
          </p:cNvSpPr>
          <p:nvPr>
            <p:ph type="dt" sz="half" idx="10"/>
          </p:nvPr>
        </p:nvSpPr>
        <p:spPr/>
        <p:txBody>
          <a:bodyPr/>
          <a:lstStyle/>
          <a:p>
            <a:fld id="{95149E81-A7C1-4F7A-9F35-BF90B46F0C00}" type="datetime1">
              <a:rPr lang="nl-BE" smtClean="0"/>
              <a:t>5/09/2019</a:t>
            </a:fld>
            <a:endParaRPr lang="nl-BE"/>
          </a:p>
        </p:txBody>
      </p:sp>
      <p:sp>
        <p:nvSpPr>
          <p:cNvPr id="5" name="Tijdelijke aanduiding voor voettekst 4">
            <a:extLst>
              <a:ext uri="{FF2B5EF4-FFF2-40B4-BE49-F238E27FC236}">
                <a16:creationId xmlns:a16="http://schemas.microsoft.com/office/drawing/2014/main" id="{2BD27640-46F8-4E34-835D-60C7F68F8A4F}"/>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150CD385-4BA0-445B-8823-FD4757F1AAE9}"/>
              </a:ext>
            </a:extLst>
          </p:cNvPr>
          <p:cNvSpPr>
            <a:spLocks noGrp="1"/>
          </p:cNvSpPr>
          <p:nvPr>
            <p:ph type="sldNum" sz="quarter" idx="12"/>
          </p:nvPr>
        </p:nvSpPr>
        <p:spPr/>
        <p:txBody>
          <a:bodyPr/>
          <a:lstStyle/>
          <a:p>
            <a:fld id="{0CA8F325-FE04-4816-A9D3-275544EB5709}" type="slidenum">
              <a:rPr lang="nl-BE" smtClean="0"/>
              <a:t>25</a:t>
            </a:fld>
            <a:endParaRPr lang="nl-BE"/>
          </a:p>
        </p:txBody>
      </p:sp>
    </p:spTree>
    <p:extLst>
      <p:ext uri="{BB962C8B-B14F-4D97-AF65-F5344CB8AC3E}">
        <p14:creationId xmlns:p14="http://schemas.microsoft.com/office/powerpoint/2010/main" val="142677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4"/>
          <p:cNvSpPr>
            <a:spLocks noGrp="1" noChangeArrowheads="1"/>
          </p:cNvSpPr>
          <p:nvPr>
            <p:ph type="body" sz="half" idx="2"/>
          </p:nvPr>
        </p:nvSpPr>
        <p:spPr>
          <a:xfrm>
            <a:off x="5148280" y="4344024"/>
            <a:ext cx="3539702" cy="2181370"/>
          </a:xfrm>
        </p:spPr>
        <p:txBody>
          <a:bodyPr/>
          <a:lstStyle/>
          <a:p>
            <a:pPr eaLnBrk="1" hangingPunct="1">
              <a:buFontTx/>
              <a:buNone/>
            </a:pPr>
            <a:endParaRPr lang="nl-BE" altLang="nl-BE" sz="900"/>
          </a:p>
          <a:p>
            <a:pPr eaLnBrk="1" hangingPunct="1">
              <a:buFontTx/>
              <a:buNone/>
            </a:pPr>
            <a:endParaRPr lang="nl-BE" altLang="nl-BE" sz="900"/>
          </a:p>
          <a:p>
            <a:pPr eaLnBrk="1" hangingPunct="1">
              <a:buFontTx/>
              <a:buNone/>
            </a:pPr>
            <a:endParaRPr lang="nl-NL" altLang="nl-BE" sz="900"/>
          </a:p>
        </p:txBody>
      </p:sp>
      <p:sp>
        <p:nvSpPr>
          <p:cNvPr id="2055" name="Text Box 38"/>
          <p:cNvSpPr txBox="1">
            <a:spLocks noChangeArrowheads="1"/>
          </p:cNvSpPr>
          <p:nvPr/>
        </p:nvSpPr>
        <p:spPr bwMode="auto">
          <a:xfrm>
            <a:off x="3121223" y="3625539"/>
            <a:ext cx="5865673" cy="642173"/>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272" tIns="40636" rIns="81272" bIns="40636">
            <a:spAutoFit/>
          </a:bodyPr>
          <a:lstStyle>
            <a:lvl1pPr defTabSz="1028700" eaLnBrk="0" hangingPunct="0">
              <a:spcBef>
                <a:spcPct val="20000"/>
              </a:spcBef>
              <a:buChar char="•"/>
              <a:defRPr sz="3600">
                <a:solidFill>
                  <a:schemeClr val="tx1"/>
                </a:solidFill>
                <a:latin typeface="Arial" charset="0"/>
              </a:defRPr>
            </a:lvl1pPr>
            <a:lvl2pPr marL="835025" indent="-320675" defTabSz="1028700" eaLnBrk="0" hangingPunct="0">
              <a:spcBef>
                <a:spcPct val="20000"/>
              </a:spcBef>
              <a:buChar char="–"/>
              <a:defRPr sz="3100">
                <a:solidFill>
                  <a:schemeClr val="tx1"/>
                </a:solidFill>
                <a:latin typeface="Arial" charset="0"/>
              </a:defRPr>
            </a:lvl2pPr>
            <a:lvl3pPr marL="1285875" indent="-257175" defTabSz="1028700" eaLnBrk="0" hangingPunct="0">
              <a:spcBef>
                <a:spcPct val="20000"/>
              </a:spcBef>
              <a:buChar char="•"/>
              <a:defRPr sz="2700">
                <a:solidFill>
                  <a:schemeClr val="tx1"/>
                </a:solidFill>
                <a:latin typeface="Arial" charset="0"/>
              </a:defRPr>
            </a:lvl3pPr>
            <a:lvl4pPr marL="1800225" indent="-257175" defTabSz="1028700" eaLnBrk="0" hangingPunct="0">
              <a:spcBef>
                <a:spcPct val="20000"/>
              </a:spcBef>
              <a:buChar char="–"/>
              <a:defRPr sz="2300">
                <a:solidFill>
                  <a:schemeClr val="tx1"/>
                </a:solidFill>
                <a:latin typeface="Arial" charset="0"/>
              </a:defRPr>
            </a:lvl4pPr>
            <a:lvl5pPr marL="2314575" indent="-257175" defTabSz="1028700" eaLnBrk="0" hangingPunct="0">
              <a:spcBef>
                <a:spcPct val="20000"/>
              </a:spcBef>
              <a:buChar char="»"/>
              <a:defRPr sz="2300">
                <a:solidFill>
                  <a:schemeClr val="tx1"/>
                </a:solidFill>
                <a:latin typeface="Arial" charset="0"/>
              </a:defRPr>
            </a:lvl5pPr>
            <a:lvl6pPr marL="2771775" indent="-257175" defTabSz="1028700" eaLnBrk="0" fontAlgn="base" hangingPunct="0">
              <a:spcBef>
                <a:spcPct val="20000"/>
              </a:spcBef>
              <a:spcAft>
                <a:spcPct val="0"/>
              </a:spcAft>
              <a:buChar char="»"/>
              <a:defRPr sz="2300">
                <a:solidFill>
                  <a:schemeClr val="tx1"/>
                </a:solidFill>
                <a:latin typeface="Arial" charset="0"/>
              </a:defRPr>
            </a:lvl6pPr>
            <a:lvl7pPr marL="3228975" indent="-257175" defTabSz="1028700" eaLnBrk="0" fontAlgn="base" hangingPunct="0">
              <a:spcBef>
                <a:spcPct val="20000"/>
              </a:spcBef>
              <a:spcAft>
                <a:spcPct val="0"/>
              </a:spcAft>
              <a:buChar char="»"/>
              <a:defRPr sz="2300">
                <a:solidFill>
                  <a:schemeClr val="tx1"/>
                </a:solidFill>
                <a:latin typeface="Arial" charset="0"/>
              </a:defRPr>
            </a:lvl7pPr>
            <a:lvl8pPr marL="3686175" indent="-257175" defTabSz="1028700" eaLnBrk="0" fontAlgn="base" hangingPunct="0">
              <a:spcBef>
                <a:spcPct val="20000"/>
              </a:spcBef>
              <a:spcAft>
                <a:spcPct val="0"/>
              </a:spcAft>
              <a:buChar char="»"/>
              <a:defRPr sz="2300">
                <a:solidFill>
                  <a:schemeClr val="tx1"/>
                </a:solidFill>
                <a:latin typeface="Arial" charset="0"/>
              </a:defRPr>
            </a:lvl8pPr>
            <a:lvl9pPr marL="4143375" indent="-257175" defTabSz="1028700" eaLnBrk="0" fontAlgn="base" hangingPunct="0">
              <a:spcBef>
                <a:spcPct val="20000"/>
              </a:spcBef>
              <a:spcAft>
                <a:spcPct val="0"/>
              </a:spcAft>
              <a:buChar char="»"/>
              <a:defRPr sz="2300">
                <a:solidFill>
                  <a:schemeClr val="tx1"/>
                </a:solidFill>
                <a:latin typeface="Arial" charset="0"/>
              </a:defRPr>
            </a:lvl9pPr>
          </a:lstStyle>
          <a:p>
            <a:pPr algn="ctr" eaLnBrk="1" hangingPunct="1">
              <a:spcBef>
                <a:spcPct val="50000"/>
              </a:spcBef>
              <a:buFontTx/>
              <a:buNone/>
            </a:pPr>
            <a:r>
              <a:rPr lang="nl-BE" altLang="nl-BE" b="1" dirty="0" err="1"/>
              <a:t>Grüsse</a:t>
            </a:r>
            <a:r>
              <a:rPr lang="nl-BE" altLang="nl-BE" b="1" dirty="0"/>
              <a:t> </a:t>
            </a:r>
            <a:r>
              <a:rPr lang="nl-BE" altLang="nl-BE" b="1" dirty="0" err="1"/>
              <a:t>aus</a:t>
            </a:r>
            <a:r>
              <a:rPr lang="nl-BE" altLang="nl-BE" b="1" dirty="0"/>
              <a:t> der DDR</a:t>
            </a:r>
            <a:endParaRPr lang="nl-NL" altLang="nl-BE" b="1" dirty="0"/>
          </a:p>
        </p:txBody>
      </p:sp>
      <p:pic>
        <p:nvPicPr>
          <p:cNvPr id="2056" name="Picture 42" descr="Alex%20Vanne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21" y="1470087"/>
            <a:ext cx="2847333" cy="352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45"/>
          <p:cNvSpPr txBox="1">
            <a:spLocks noChangeArrowheads="1"/>
          </p:cNvSpPr>
          <p:nvPr/>
        </p:nvSpPr>
        <p:spPr bwMode="auto">
          <a:xfrm>
            <a:off x="293354" y="4685268"/>
            <a:ext cx="2837601" cy="3599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72" tIns="40636" rIns="81272" bIns="40636">
            <a:spAutoFit/>
          </a:bodyPr>
          <a:lstStyle>
            <a:lvl1pPr defTabSz="1028700" eaLnBrk="0" hangingPunct="0">
              <a:spcBef>
                <a:spcPct val="20000"/>
              </a:spcBef>
              <a:buChar char="•"/>
              <a:defRPr sz="3600">
                <a:solidFill>
                  <a:schemeClr val="tx1"/>
                </a:solidFill>
                <a:latin typeface="Arial" charset="0"/>
              </a:defRPr>
            </a:lvl1pPr>
            <a:lvl2pPr marL="835025" indent="-320675" defTabSz="1028700" eaLnBrk="0" hangingPunct="0">
              <a:spcBef>
                <a:spcPct val="20000"/>
              </a:spcBef>
              <a:buChar char="–"/>
              <a:defRPr sz="3100">
                <a:solidFill>
                  <a:schemeClr val="tx1"/>
                </a:solidFill>
                <a:latin typeface="Arial" charset="0"/>
              </a:defRPr>
            </a:lvl2pPr>
            <a:lvl3pPr marL="1285875" indent="-257175" defTabSz="1028700" eaLnBrk="0" hangingPunct="0">
              <a:spcBef>
                <a:spcPct val="20000"/>
              </a:spcBef>
              <a:buChar char="•"/>
              <a:defRPr sz="2700">
                <a:solidFill>
                  <a:schemeClr val="tx1"/>
                </a:solidFill>
                <a:latin typeface="Arial" charset="0"/>
              </a:defRPr>
            </a:lvl3pPr>
            <a:lvl4pPr marL="1800225" indent="-257175" defTabSz="1028700" eaLnBrk="0" hangingPunct="0">
              <a:spcBef>
                <a:spcPct val="20000"/>
              </a:spcBef>
              <a:buChar char="–"/>
              <a:defRPr sz="2300">
                <a:solidFill>
                  <a:schemeClr val="tx1"/>
                </a:solidFill>
                <a:latin typeface="Arial" charset="0"/>
              </a:defRPr>
            </a:lvl4pPr>
            <a:lvl5pPr marL="2314575" indent="-257175" defTabSz="1028700" eaLnBrk="0" hangingPunct="0">
              <a:spcBef>
                <a:spcPct val="20000"/>
              </a:spcBef>
              <a:buChar char="»"/>
              <a:defRPr sz="2300">
                <a:solidFill>
                  <a:schemeClr val="tx1"/>
                </a:solidFill>
                <a:latin typeface="Arial" charset="0"/>
              </a:defRPr>
            </a:lvl5pPr>
            <a:lvl6pPr marL="2771775" indent="-257175" defTabSz="1028700" eaLnBrk="0" fontAlgn="base" hangingPunct="0">
              <a:spcBef>
                <a:spcPct val="20000"/>
              </a:spcBef>
              <a:spcAft>
                <a:spcPct val="0"/>
              </a:spcAft>
              <a:buChar char="»"/>
              <a:defRPr sz="2300">
                <a:solidFill>
                  <a:schemeClr val="tx1"/>
                </a:solidFill>
                <a:latin typeface="Arial" charset="0"/>
              </a:defRPr>
            </a:lvl6pPr>
            <a:lvl7pPr marL="3228975" indent="-257175" defTabSz="1028700" eaLnBrk="0" fontAlgn="base" hangingPunct="0">
              <a:spcBef>
                <a:spcPct val="20000"/>
              </a:spcBef>
              <a:spcAft>
                <a:spcPct val="0"/>
              </a:spcAft>
              <a:buChar char="»"/>
              <a:defRPr sz="2300">
                <a:solidFill>
                  <a:schemeClr val="tx1"/>
                </a:solidFill>
                <a:latin typeface="Arial" charset="0"/>
              </a:defRPr>
            </a:lvl7pPr>
            <a:lvl8pPr marL="3686175" indent="-257175" defTabSz="1028700" eaLnBrk="0" fontAlgn="base" hangingPunct="0">
              <a:spcBef>
                <a:spcPct val="20000"/>
              </a:spcBef>
              <a:spcAft>
                <a:spcPct val="0"/>
              </a:spcAft>
              <a:buChar char="»"/>
              <a:defRPr sz="2300">
                <a:solidFill>
                  <a:schemeClr val="tx1"/>
                </a:solidFill>
                <a:latin typeface="Arial" charset="0"/>
              </a:defRPr>
            </a:lvl8pPr>
            <a:lvl9pPr marL="4143375" indent="-257175" defTabSz="1028700" eaLnBrk="0" fontAlgn="base" hangingPunct="0">
              <a:spcBef>
                <a:spcPct val="20000"/>
              </a:spcBef>
              <a:spcAft>
                <a:spcPct val="0"/>
              </a:spcAft>
              <a:buChar char="»"/>
              <a:defRPr sz="2300">
                <a:solidFill>
                  <a:schemeClr val="tx1"/>
                </a:solidFill>
                <a:latin typeface="Arial" charset="0"/>
              </a:defRPr>
            </a:lvl9pPr>
          </a:lstStyle>
          <a:p>
            <a:pPr eaLnBrk="1" hangingPunct="1">
              <a:spcBef>
                <a:spcPct val="50000"/>
              </a:spcBef>
              <a:buFontTx/>
              <a:buNone/>
            </a:pPr>
            <a:r>
              <a:rPr lang="nl-BE" altLang="nl-BE" sz="1800" b="1">
                <a:solidFill>
                  <a:schemeClr val="bg1"/>
                </a:solidFill>
              </a:rPr>
              <a:t>PROF. Em. Luc WEYTS</a:t>
            </a:r>
            <a:endParaRPr lang="nl-NL" altLang="nl-BE" sz="1800" b="1">
              <a:solidFill>
                <a:schemeClr val="bg1"/>
              </a:solidFill>
            </a:endParaRPr>
          </a:p>
        </p:txBody>
      </p:sp>
      <p:pic>
        <p:nvPicPr>
          <p:cNvPr id="2058" name="Picture 1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04062" y="385055"/>
            <a:ext cx="4667236" cy="29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C:\Users\geens\Pictures\DDR 10 jaimagesWCL953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76" y="1499900"/>
            <a:ext cx="3121222" cy="3781659"/>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72374D37-511B-44DE-8371-E094F50D4FC4}"/>
              </a:ext>
            </a:extLst>
          </p:cNvPr>
          <p:cNvSpPr>
            <a:spLocks noGrp="1"/>
          </p:cNvSpPr>
          <p:nvPr>
            <p:ph type="dt" sz="half" idx="10"/>
          </p:nvPr>
        </p:nvSpPr>
        <p:spPr/>
        <p:txBody>
          <a:bodyPr/>
          <a:lstStyle/>
          <a:p>
            <a:pPr>
              <a:defRPr/>
            </a:pPr>
            <a:fld id="{92F997BF-7730-4F3B-ABB2-1282BD6157CF}" type="datetime1">
              <a:rPr lang="nl-BE" altLang="nl-BE" smtClean="0"/>
              <a:t>5/09/2019</a:t>
            </a:fld>
            <a:endParaRPr lang="nl-NL" altLang="nl-BE"/>
          </a:p>
        </p:txBody>
      </p:sp>
      <p:sp>
        <p:nvSpPr>
          <p:cNvPr id="3" name="Tijdelijke aanduiding voor voettekst 2">
            <a:extLst>
              <a:ext uri="{FF2B5EF4-FFF2-40B4-BE49-F238E27FC236}">
                <a16:creationId xmlns:a16="http://schemas.microsoft.com/office/drawing/2014/main" id="{163B5BE9-5C90-44D9-AD75-4BF0A7E85C42}"/>
              </a:ext>
            </a:extLst>
          </p:cNvPr>
          <p:cNvSpPr>
            <a:spLocks noGrp="1"/>
          </p:cNvSpPr>
          <p:nvPr>
            <p:ph type="ftr" sz="quarter" idx="11"/>
          </p:nvPr>
        </p:nvSpPr>
        <p:spPr/>
        <p:txBody>
          <a:bodyPr/>
          <a:lstStyle/>
          <a:p>
            <a:pPr>
              <a:defRPr/>
            </a:pPr>
            <a:r>
              <a:rPr lang="nl-NL" altLang="nl-BE"/>
              <a:t>Over muren, ze scheiden, isoleren én spreken</a:t>
            </a:r>
          </a:p>
        </p:txBody>
      </p:sp>
      <p:sp>
        <p:nvSpPr>
          <p:cNvPr id="4" name="Tijdelijke aanduiding voor dianummer 3">
            <a:extLst>
              <a:ext uri="{FF2B5EF4-FFF2-40B4-BE49-F238E27FC236}">
                <a16:creationId xmlns:a16="http://schemas.microsoft.com/office/drawing/2014/main" id="{6719CA02-D035-4C56-B5F2-21BB9BCCC259}"/>
              </a:ext>
            </a:extLst>
          </p:cNvPr>
          <p:cNvSpPr>
            <a:spLocks noGrp="1"/>
          </p:cNvSpPr>
          <p:nvPr>
            <p:ph type="sldNum" sz="quarter" idx="12"/>
          </p:nvPr>
        </p:nvSpPr>
        <p:spPr/>
        <p:txBody>
          <a:bodyPr/>
          <a:lstStyle/>
          <a:p>
            <a:pPr>
              <a:defRPr/>
            </a:pPr>
            <a:fld id="{421A24B0-F9AD-49BD-9BDC-140573699DB5}" type="slidenum">
              <a:rPr lang="nl-NL" altLang="nl-BE" smtClean="0"/>
              <a:pPr>
                <a:defRPr/>
              </a:pPr>
              <a:t>26</a:t>
            </a:fld>
            <a:endParaRPr lang="nl-NL" altLang="nl-BE"/>
          </a:p>
        </p:txBody>
      </p:sp>
    </p:spTree>
    <p:extLst>
      <p:ext uri="{BB962C8B-B14F-4D97-AF65-F5344CB8AC3E}">
        <p14:creationId xmlns:p14="http://schemas.microsoft.com/office/powerpoint/2010/main" val="1543723435"/>
      </p:ext>
    </p:extLst>
  </p:cSld>
  <p:clrMapOvr>
    <a:masterClrMapping/>
  </p:clrMapOvr>
  <mc:AlternateContent xmlns:mc="http://schemas.openxmlformats.org/markup-compatibility/2006" xmlns:p14="http://schemas.microsoft.com/office/powerpoint/2010/main">
    <mc:Choice Requires="p14">
      <p:transition spd="slow" p14:dur="2000" advTm="17539"/>
    </mc:Choice>
    <mc:Fallback xmlns="">
      <p:transition spd="slow" advTm="1753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Leven achter de muur?</a:t>
            </a:r>
          </a:p>
        </p:txBody>
      </p:sp>
      <p:sp>
        <p:nvSpPr>
          <p:cNvPr id="3" name="Tijdelijke aanduiding voor inhoud 2"/>
          <p:cNvSpPr>
            <a:spLocks noGrp="1"/>
          </p:cNvSpPr>
          <p:nvPr>
            <p:ph sz="half" idx="1"/>
          </p:nvPr>
        </p:nvSpPr>
        <p:spPr/>
        <p:txBody>
          <a:bodyPr>
            <a:normAutofit fontScale="92500" lnSpcReduction="20000"/>
          </a:bodyPr>
          <a:lstStyle/>
          <a:p>
            <a:r>
              <a:rPr lang="nl-BE" dirty="0"/>
              <a:t>Kinderen in de DDR groeiden op in een wereld vol propaganda en leugens. School was er niet voor de ontwikkeling van het individu maar om je te kneden in het collectief. Kritische vragen mochten niet worden gesteld. En wie een carrière wilde, liep al jong achter de vlag van de Partij.  Over de hersenspoeling van de Jeugd achter de Muur is zoveel te vertellen.</a:t>
            </a:r>
          </a:p>
        </p:txBody>
      </p:sp>
      <p:sp>
        <p:nvSpPr>
          <p:cNvPr id="4" name="Tijdelijke aanduiding voor tekst 3"/>
          <p:cNvSpPr>
            <a:spLocks noGrp="1"/>
          </p:cNvSpPr>
          <p:nvPr>
            <p:ph type="body" sz="half" idx="2"/>
          </p:nvPr>
        </p:nvSpPr>
        <p:spPr/>
        <p:txBody>
          <a:bodyPr>
            <a:noAutofit/>
          </a:bodyPr>
          <a:lstStyle/>
          <a:p>
            <a:pPr marL="0" indent="0">
              <a:buNone/>
            </a:pPr>
            <a:r>
              <a:rPr lang="nl-BE" sz="1800" dirty="0"/>
              <a:t>Het onderwijs in de DDR stond in het teken van de vorming van de ultieme socialistische burger: streng in de communistische leer met een vast geloof in de staat, een diepgeworteld wantrouwen tegenover de kapitalistische klassenvijand en trouw aan het gezag vanaf het eerste </a:t>
            </a:r>
            <a:r>
              <a:rPr lang="nl-BE" sz="1800" dirty="0" err="1"/>
              <a:t>appèl</a:t>
            </a:r>
            <a:r>
              <a:rPr lang="nl-BE" sz="1800" dirty="0"/>
              <a:t> op het schoolplein. Al sinds de oprichting van de DDR in 1949 was het onderwijs een verlengstuk van de staat. In elke klas hing prominent een foto van de leiders van de DDR, eerst Walter </a:t>
            </a:r>
            <a:r>
              <a:rPr lang="nl-BE" sz="1800" dirty="0" err="1"/>
              <a:t>Ulbricht</a:t>
            </a:r>
            <a:r>
              <a:rPr lang="nl-BE" sz="1800" dirty="0"/>
              <a:t> en vanaf 1971 </a:t>
            </a:r>
            <a:r>
              <a:rPr lang="nl-BE" sz="1800" dirty="0" err="1"/>
              <a:t>Erich</a:t>
            </a:r>
            <a:r>
              <a:rPr lang="nl-BE" sz="1800" dirty="0"/>
              <a:t> </a:t>
            </a:r>
            <a:r>
              <a:rPr lang="nl-BE" sz="1800" dirty="0" err="1"/>
              <a:t>Honecker</a:t>
            </a:r>
            <a:r>
              <a:rPr lang="nl-BE" sz="1800" dirty="0"/>
              <a:t>.</a:t>
            </a:r>
          </a:p>
        </p:txBody>
      </p:sp>
      <p:sp>
        <p:nvSpPr>
          <p:cNvPr id="5" name="Tijdelijke aanduiding voor datum 4">
            <a:extLst>
              <a:ext uri="{FF2B5EF4-FFF2-40B4-BE49-F238E27FC236}">
                <a16:creationId xmlns:a16="http://schemas.microsoft.com/office/drawing/2014/main" id="{BC33FF8D-DEC7-4336-8F1E-5F6058E2B750}"/>
              </a:ext>
            </a:extLst>
          </p:cNvPr>
          <p:cNvSpPr>
            <a:spLocks noGrp="1"/>
          </p:cNvSpPr>
          <p:nvPr>
            <p:ph type="dt" sz="half" idx="10"/>
          </p:nvPr>
        </p:nvSpPr>
        <p:spPr/>
        <p:txBody>
          <a:bodyPr/>
          <a:lstStyle/>
          <a:p>
            <a:pPr>
              <a:defRPr/>
            </a:pPr>
            <a:fld id="{6A15232C-8DFB-4C12-AC5D-D03C5DCFD7EB}" type="datetime1">
              <a:rPr lang="nl-BE" altLang="nl-BE" smtClean="0"/>
              <a:t>5/09/2019</a:t>
            </a:fld>
            <a:endParaRPr lang="nl-NL" altLang="nl-BE"/>
          </a:p>
        </p:txBody>
      </p:sp>
      <p:sp>
        <p:nvSpPr>
          <p:cNvPr id="6" name="Tijdelijke aanduiding voor voettekst 5">
            <a:extLst>
              <a:ext uri="{FF2B5EF4-FFF2-40B4-BE49-F238E27FC236}">
                <a16:creationId xmlns:a16="http://schemas.microsoft.com/office/drawing/2014/main" id="{5539F32B-B93D-4140-9401-5B52F215DC9A}"/>
              </a:ext>
            </a:extLst>
          </p:cNvPr>
          <p:cNvSpPr>
            <a:spLocks noGrp="1"/>
          </p:cNvSpPr>
          <p:nvPr>
            <p:ph type="ftr" sz="quarter" idx="11"/>
          </p:nvPr>
        </p:nvSpPr>
        <p:spPr/>
        <p:txBody>
          <a:bodyPr/>
          <a:lstStyle/>
          <a:p>
            <a:pPr>
              <a:defRPr/>
            </a:pPr>
            <a:r>
              <a:rPr lang="nl-NL" altLang="nl-BE"/>
              <a:t>Over muren, ze scheiden, isoleren én spreken</a:t>
            </a:r>
          </a:p>
        </p:txBody>
      </p:sp>
      <p:sp>
        <p:nvSpPr>
          <p:cNvPr id="7" name="Tijdelijke aanduiding voor dianummer 6">
            <a:extLst>
              <a:ext uri="{FF2B5EF4-FFF2-40B4-BE49-F238E27FC236}">
                <a16:creationId xmlns:a16="http://schemas.microsoft.com/office/drawing/2014/main" id="{723CFEFD-82B1-448F-A2F8-030F74068E23}"/>
              </a:ext>
            </a:extLst>
          </p:cNvPr>
          <p:cNvSpPr>
            <a:spLocks noGrp="1"/>
          </p:cNvSpPr>
          <p:nvPr>
            <p:ph type="sldNum" sz="quarter" idx="12"/>
          </p:nvPr>
        </p:nvSpPr>
        <p:spPr/>
        <p:txBody>
          <a:bodyPr/>
          <a:lstStyle/>
          <a:p>
            <a:pPr>
              <a:defRPr/>
            </a:pPr>
            <a:fld id="{421A24B0-F9AD-49BD-9BDC-140573699DB5}" type="slidenum">
              <a:rPr lang="nl-NL" altLang="nl-BE" smtClean="0"/>
              <a:pPr>
                <a:defRPr/>
              </a:pPr>
              <a:t>27</a:t>
            </a:fld>
            <a:endParaRPr lang="nl-NL" altLang="nl-BE"/>
          </a:p>
        </p:txBody>
      </p:sp>
    </p:spTree>
    <p:extLst>
      <p:ext uri="{BB962C8B-B14F-4D97-AF65-F5344CB8AC3E}">
        <p14:creationId xmlns:p14="http://schemas.microsoft.com/office/powerpoint/2010/main" val="252178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Het onderwijs in de DDR?</a:t>
            </a:r>
          </a:p>
        </p:txBody>
      </p:sp>
      <p:sp>
        <p:nvSpPr>
          <p:cNvPr id="3" name="Tijdelijke aanduiding voor inhoud 2"/>
          <p:cNvSpPr>
            <a:spLocks noGrp="1"/>
          </p:cNvSpPr>
          <p:nvPr>
            <p:ph sz="half" idx="1"/>
          </p:nvPr>
        </p:nvSpPr>
        <p:spPr/>
        <p:txBody>
          <a:bodyPr/>
          <a:lstStyle/>
          <a:p>
            <a:r>
              <a:rPr lang="nl-BE" dirty="0"/>
              <a:t>Het onderwijs kwam onder sterk toezicht van het '</a:t>
            </a:r>
            <a:r>
              <a:rPr lang="nl-BE" dirty="0" err="1"/>
              <a:t>Ministerium</a:t>
            </a:r>
            <a:r>
              <a:rPr lang="nl-BE" dirty="0"/>
              <a:t> </a:t>
            </a:r>
            <a:r>
              <a:rPr lang="nl-BE" dirty="0" err="1"/>
              <a:t>für</a:t>
            </a:r>
            <a:r>
              <a:rPr lang="nl-BE" dirty="0"/>
              <a:t> </a:t>
            </a:r>
            <a:r>
              <a:rPr lang="nl-BE" dirty="0" err="1"/>
              <a:t>Volksbildung</a:t>
            </a:r>
            <a:r>
              <a:rPr lang="nl-BE" dirty="0"/>
              <a:t>', dat vanaf 1963 werd aangevoerd door Margot </a:t>
            </a:r>
            <a:r>
              <a:rPr lang="nl-BE" dirty="0" err="1"/>
              <a:t>Honecker</a:t>
            </a:r>
            <a:r>
              <a:rPr lang="nl-BE" dirty="0"/>
              <a:t>, de vrouw van </a:t>
            </a:r>
            <a:r>
              <a:rPr lang="nl-BE" dirty="0" err="1"/>
              <a:t>Erich</a:t>
            </a:r>
            <a:r>
              <a:rPr lang="nl-BE" dirty="0"/>
              <a:t> </a:t>
            </a:r>
            <a:r>
              <a:rPr lang="nl-BE" dirty="0" err="1"/>
              <a:t>Honecker</a:t>
            </a:r>
            <a:r>
              <a:rPr lang="nl-BE" dirty="0"/>
              <a:t> – zo bleven staat en onderwijs zelfs onder één dak.</a:t>
            </a:r>
          </a:p>
        </p:txBody>
      </p:sp>
      <p:sp>
        <p:nvSpPr>
          <p:cNvPr id="4" name="Tijdelijke aanduiding voor tekst 3"/>
          <p:cNvSpPr>
            <a:spLocks noGrp="1"/>
          </p:cNvSpPr>
          <p:nvPr>
            <p:ph type="body" sz="half" idx="2"/>
          </p:nvPr>
        </p:nvSpPr>
        <p:spPr/>
        <p:txBody>
          <a:bodyPr>
            <a:normAutofit/>
          </a:bodyPr>
          <a:lstStyle/>
          <a:p>
            <a:pPr marL="0" indent="0">
              <a:buNone/>
            </a:pPr>
            <a:r>
              <a:rPr lang="nl-BE" sz="2000" dirty="0"/>
              <a:t>Je bleef tien jaar lang met dezelfde klasgenoten en geregeld waren er “appéls” en </a:t>
            </a:r>
            <a:r>
              <a:rPr lang="nl-BE" sz="2000" dirty="0" err="1"/>
              <a:t>Wehrvorbereitungen</a:t>
            </a:r>
            <a:r>
              <a:rPr lang="nl-BE" sz="20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614" y="2924944"/>
            <a:ext cx="4104456" cy="336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jdelijke aanduiding voor datum 4">
            <a:extLst>
              <a:ext uri="{FF2B5EF4-FFF2-40B4-BE49-F238E27FC236}">
                <a16:creationId xmlns:a16="http://schemas.microsoft.com/office/drawing/2014/main" id="{58256D43-F0D3-4893-8BEE-47240C410668}"/>
              </a:ext>
            </a:extLst>
          </p:cNvPr>
          <p:cNvSpPr>
            <a:spLocks noGrp="1"/>
          </p:cNvSpPr>
          <p:nvPr>
            <p:ph type="dt" sz="half" idx="10"/>
          </p:nvPr>
        </p:nvSpPr>
        <p:spPr/>
        <p:txBody>
          <a:bodyPr/>
          <a:lstStyle/>
          <a:p>
            <a:pPr>
              <a:defRPr/>
            </a:pPr>
            <a:fld id="{EC826A88-1AED-49DF-9668-964FC9FAEA5D}" type="datetime1">
              <a:rPr lang="nl-BE" altLang="nl-BE" smtClean="0"/>
              <a:t>5/09/2019</a:t>
            </a:fld>
            <a:endParaRPr lang="nl-NL" altLang="nl-BE"/>
          </a:p>
        </p:txBody>
      </p:sp>
      <p:sp>
        <p:nvSpPr>
          <p:cNvPr id="6" name="Tijdelijke aanduiding voor voettekst 5">
            <a:extLst>
              <a:ext uri="{FF2B5EF4-FFF2-40B4-BE49-F238E27FC236}">
                <a16:creationId xmlns:a16="http://schemas.microsoft.com/office/drawing/2014/main" id="{455733B6-0D62-4BDE-BC2F-731527A4B025}"/>
              </a:ext>
            </a:extLst>
          </p:cNvPr>
          <p:cNvSpPr>
            <a:spLocks noGrp="1"/>
          </p:cNvSpPr>
          <p:nvPr>
            <p:ph type="ftr" sz="quarter" idx="11"/>
          </p:nvPr>
        </p:nvSpPr>
        <p:spPr/>
        <p:txBody>
          <a:bodyPr/>
          <a:lstStyle/>
          <a:p>
            <a:pPr>
              <a:defRPr/>
            </a:pPr>
            <a:r>
              <a:rPr lang="nl-NL" altLang="nl-BE"/>
              <a:t>Over muren, ze scheiden, isoleren én spreken</a:t>
            </a:r>
          </a:p>
        </p:txBody>
      </p:sp>
      <p:sp>
        <p:nvSpPr>
          <p:cNvPr id="7" name="Tijdelijke aanduiding voor dianummer 6">
            <a:extLst>
              <a:ext uri="{FF2B5EF4-FFF2-40B4-BE49-F238E27FC236}">
                <a16:creationId xmlns:a16="http://schemas.microsoft.com/office/drawing/2014/main" id="{1CC1FE85-5540-4A00-8FD2-E53D0C9066AC}"/>
              </a:ext>
            </a:extLst>
          </p:cNvPr>
          <p:cNvSpPr>
            <a:spLocks noGrp="1"/>
          </p:cNvSpPr>
          <p:nvPr>
            <p:ph type="sldNum" sz="quarter" idx="12"/>
          </p:nvPr>
        </p:nvSpPr>
        <p:spPr/>
        <p:txBody>
          <a:bodyPr/>
          <a:lstStyle/>
          <a:p>
            <a:pPr>
              <a:defRPr/>
            </a:pPr>
            <a:fld id="{421A24B0-F9AD-49BD-9BDC-140573699DB5}" type="slidenum">
              <a:rPr lang="nl-NL" altLang="nl-BE" smtClean="0"/>
              <a:pPr>
                <a:defRPr/>
              </a:pPr>
              <a:t>28</a:t>
            </a:fld>
            <a:endParaRPr lang="nl-NL" altLang="nl-BE"/>
          </a:p>
        </p:txBody>
      </p:sp>
    </p:spTree>
    <p:extLst>
      <p:ext uri="{BB962C8B-B14F-4D97-AF65-F5344CB8AC3E}">
        <p14:creationId xmlns:p14="http://schemas.microsoft.com/office/powerpoint/2010/main" val="3081082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err="1">
                <a:effectLst/>
              </a:rPr>
              <a:t>Elk</a:t>
            </a:r>
            <a:r>
              <a:rPr lang="de-DE" sz="2800" dirty="0">
                <a:effectLst/>
              </a:rPr>
              <a:t> </a:t>
            </a:r>
            <a:r>
              <a:rPr lang="de-DE" sz="2800" dirty="0" err="1">
                <a:effectLst/>
              </a:rPr>
              <a:t>lesuur</a:t>
            </a:r>
            <a:r>
              <a:rPr lang="de-DE" sz="2800" dirty="0">
                <a:effectLst/>
              </a:rPr>
              <a:t> </a:t>
            </a:r>
            <a:r>
              <a:rPr lang="de-DE" sz="2800" dirty="0" err="1">
                <a:effectLst/>
              </a:rPr>
              <a:t>begint</a:t>
            </a:r>
            <a:r>
              <a:rPr lang="de-DE" sz="2800" dirty="0">
                <a:effectLst/>
              </a:rPr>
              <a:t> </a:t>
            </a:r>
            <a:r>
              <a:rPr lang="de-DE" sz="2800" dirty="0" err="1">
                <a:effectLst/>
              </a:rPr>
              <a:t>met</a:t>
            </a:r>
            <a:r>
              <a:rPr lang="de-DE" sz="2800" dirty="0">
                <a:effectLst/>
              </a:rPr>
              <a:t>:“Für Frieden und Sozialismus seid bereit”….. „immer bereit“.</a:t>
            </a:r>
            <a:endParaRPr lang="nl-BE" sz="2800" dirty="0"/>
          </a:p>
        </p:txBody>
      </p:sp>
      <p:sp>
        <p:nvSpPr>
          <p:cNvPr id="3" name="Tijdelijke aanduiding voor inhoud 2"/>
          <p:cNvSpPr>
            <a:spLocks noGrp="1"/>
          </p:cNvSpPr>
          <p:nvPr>
            <p:ph sz="half" idx="1"/>
          </p:nvPr>
        </p:nvSpPr>
        <p:spPr/>
        <p:txBody>
          <a:bodyPr>
            <a:normAutofit fontScale="92500"/>
          </a:bodyPr>
          <a:lstStyle/>
          <a:p>
            <a:r>
              <a:rPr lang="nl-BE" dirty="0"/>
              <a:t>staatsburgerkunde. Vanaf de 7e klas, werd je als 12-jarige scholier de belangrijkste bouwstenen van de heilstaat bijgebracht. Zo werd de klassenfilosofie van Marx, Engels en Lenin uitgebreid behandeld, en werd je klaargestoomd voor het vak </a:t>
            </a:r>
            <a:r>
              <a:rPr lang="nl-BE" dirty="0" err="1"/>
              <a:t>Wehrkunde</a:t>
            </a:r>
            <a:r>
              <a:rPr lang="nl-BE" dirty="0"/>
              <a:t> door de verheerlijking van het leger.</a:t>
            </a:r>
          </a:p>
        </p:txBody>
      </p:sp>
      <p:sp>
        <p:nvSpPr>
          <p:cNvPr id="4" name="Tijdelijke aanduiding voor tekst 3"/>
          <p:cNvSpPr>
            <a:spLocks noGrp="1"/>
          </p:cNvSpPr>
          <p:nvPr>
            <p:ph type="body" sz="half" idx="2"/>
          </p:nvPr>
        </p:nvSpPr>
        <p:spPr/>
        <p:txBody>
          <a:bodyPr>
            <a:noAutofit/>
          </a:bodyPr>
          <a:lstStyle/>
          <a:p>
            <a:pPr marL="0" indent="0">
              <a:buNone/>
            </a:pPr>
            <a:r>
              <a:rPr lang="nl-BE" sz="1600" dirty="0"/>
              <a:t>Duidelijk werd gemaakt, dat het menselijke/menslievende socialisme over het brute kapitalisme had gezegevierd. Met voorbeelden zoals de uitbuiting van arbeiders en machtscorruptie in de BRD.</a:t>
            </a:r>
          </a:p>
          <a:p>
            <a:pPr marL="0" indent="0">
              <a:buNone/>
            </a:pPr>
            <a:r>
              <a:rPr lang="nl-BE" sz="1600" dirty="0"/>
              <a:t>“Bij ons in de klas werd de vraag gesteld of </a:t>
            </a:r>
            <a:r>
              <a:rPr lang="nl-BE" sz="1600" dirty="0" err="1"/>
              <a:t>Westduitse</a:t>
            </a:r>
            <a:r>
              <a:rPr lang="nl-BE" sz="1600" dirty="0"/>
              <a:t> arbeiders werden uitgebuit. Dat konden we niet altijd goed begrijpen als er weer eens familie uit het Westen langs kwam. Die reden in een mooie grote auto en verdienden zoveel dat ze meerdere keren per jaar op vakantie konden. Ons werd dan te verstaan gegeven dat dit natuurlijk allemaal propaganda was.”</a:t>
            </a:r>
          </a:p>
        </p:txBody>
      </p:sp>
      <p:sp>
        <p:nvSpPr>
          <p:cNvPr id="5" name="Tijdelijke aanduiding voor datum 4">
            <a:extLst>
              <a:ext uri="{FF2B5EF4-FFF2-40B4-BE49-F238E27FC236}">
                <a16:creationId xmlns:a16="http://schemas.microsoft.com/office/drawing/2014/main" id="{E6FD69CA-2669-4346-87D6-D006AF236A5E}"/>
              </a:ext>
            </a:extLst>
          </p:cNvPr>
          <p:cNvSpPr>
            <a:spLocks noGrp="1"/>
          </p:cNvSpPr>
          <p:nvPr>
            <p:ph type="dt" sz="half" idx="10"/>
          </p:nvPr>
        </p:nvSpPr>
        <p:spPr/>
        <p:txBody>
          <a:bodyPr/>
          <a:lstStyle/>
          <a:p>
            <a:pPr>
              <a:defRPr/>
            </a:pPr>
            <a:fld id="{7821C69A-FDB3-4394-8602-DC821B3738F3}" type="datetime1">
              <a:rPr lang="nl-BE" altLang="nl-BE" smtClean="0"/>
              <a:t>5/09/2019</a:t>
            </a:fld>
            <a:endParaRPr lang="nl-NL" altLang="nl-BE"/>
          </a:p>
        </p:txBody>
      </p:sp>
      <p:sp>
        <p:nvSpPr>
          <p:cNvPr id="6" name="Tijdelijke aanduiding voor voettekst 5">
            <a:extLst>
              <a:ext uri="{FF2B5EF4-FFF2-40B4-BE49-F238E27FC236}">
                <a16:creationId xmlns:a16="http://schemas.microsoft.com/office/drawing/2014/main" id="{1A1DF6E8-5D40-4C2B-AAE2-397F46F12F9F}"/>
              </a:ext>
            </a:extLst>
          </p:cNvPr>
          <p:cNvSpPr>
            <a:spLocks noGrp="1"/>
          </p:cNvSpPr>
          <p:nvPr>
            <p:ph type="ftr" sz="quarter" idx="11"/>
          </p:nvPr>
        </p:nvSpPr>
        <p:spPr/>
        <p:txBody>
          <a:bodyPr/>
          <a:lstStyle/>
          <a:p>
            <a:pPr>
              <a:defRPr/>
            </a:pPr>
            <a:r>
              <a:rPr lang="nl-NL" altLang="nl-BE"/>
              <a:t>Over muren, ze scheiden, isoleren én spreken</a:t>
            </a:r>
          </a:p>
        </p:txBody>
      </p:sp>
      <p:sp>
        <p:nvSpPr>
          <p:cNvPr id="7" name="Tijdelijke aanduiding voor dianummer 6">
            <a:extLst>
              <a:ext uri="{FF2B5EF4-FFF2-40B4-BE49-F238E27FC236}">
                <a16:creationId xmlns:a16="http://schemas.microsoft.com/office/drawing/2014/main" id="{E7DA80DB-45DB-4F16-AEFE-01CF5D3992BE}"/>
              </a:ext>
            </a:extLst>
          </p:cNvPr>
          <p:cNvSpPr>
            <a:spLocks noGrp="1"/>
          </p:cNvSpPr>
          <p:nvPr>
            <p:ph type="sldNum" sz="quarter" idx="12"/>
          </p:nvPr>
        </p:nvSpPr>
        <p:spPr/>
        <p:txBody>
          <a:bodyPr/>
          <a:lstStyle/>
          <a:p>
            <a:pPr>
              <a:defRPr/>
            </a:pPr>
            <a:fld id="{421A24B0-F9AD-49BD-9BDC-140573699DB5}" type="slidenum">
              <a:rPr lang="nl-NL" altLang="nl-BE" smtClean="0"/>
              <a:pPr>
                <a:defRPr/>
              </a:pPr>
              <a:t>29</a:t>
            </a:fld>
            <a:endParaRPr lang="nl-NL" altLang="nl-BE"/>
          </a:p>
        </p:txBody>
      </p:sp>
    </p:spTree>
    <p:extLst>
      <p:ext uri="{BB962C8B-B14F-4D97-AF65-F5344CB8AC3E}">
        <p14:creationId xmlns:p14="http://schemas.microsoft.com/office/powerpoint/2010/main" val="269491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nl-BE" dirty="0"/>
            </a:br>
            <a:r>
              <a:rPr lang="nl-BE" dirty="0"/>
              <a:t>Conferentie van Potsdam juli-augustus 1945</a:t>
            </a:r>
            <a:br>
              <a:rPr lang="nl-BE" dirty="0"/>
            </a:br>
            <a:r>
              <a:rPr lang="nl-BE" dirty="0"/>
              <a:t>Conferentie van Potsdam</a:t>
            </a:r>
          </a:p>
        </p:txBody>
      </p:sp>
      <p:sp>
        <p:nvSpPr>
          <p:cNvPr id="3" name="Tijdelijke aanduiding voor inhoud 2"/>
          <p:cNvSpPr>
            <a:spLocks noGrp="1"/>
          </p:cNvSpPr>
          <p:nvPr>
            <p:ph idx="1"/>
          </p:nvPr>
        </p:nvSpPr>
        <p:spPr/>
        <p:txBody>
          <a:bodyPr>
            <a:normAutofit/>
          </a:bodyPr>
          <a:lstStyle/>
          <a:p>
            <a:r>
              <a:rPr lang="nl-BE" dirty="0"/>
              <a:t>Duitsland werd opgedeeld in vier verschillende bezettingszones: een </a:t>
            </a:r>
            <a:r>
              <a:rPr lang="nl-BE" b="1" dirty="0"/>
              <a:t>Franse</a:t>
            </a:r>
            <a:r>
              <a:rPr lang="nl-BE" dirty="0"/>
              <a:t> (De Gaulle), </a:t>
            </a:r>
            <a:r>
              <a:rPr lang="nl-BE" b="1" dirty="0"/>
              <a:t>Amerikaanse</a:t>
            </a:r>
            <a:r>
              <a:rPr lang="nl-BE" dirty="0"/>
              <a:t> (Truman), </a:t>
            </a:r>
            <a:r>
              <a:rPr lang="nl-BE" b="1" dirty="0"/>
              <a:t>Engelse</a:t>
            </a:r>
            <a:r>
              <a:rPr lang="nl-BE" dirty="0"/>
              <a:t> (Churchill) (westers) en een </a:t>
            </a:r>
            <a:r>
              <a:rPr lang="nl-BE" b="1" dirty="0"/>
              <a:t>Russische</a:t>
            </a:r>
            <a:r>
              <a:rPr lang="nl-BE" dirty="0"/>
              <a:t> (Stalin) (communistisch).</a:t>
            </a:r>
          </a:p>
          <a:p>
            <a:r>
              <a:rPr lang="nl-BE" dirty="0"/>
              <a:t> In 1949 zullen de westelijke delen samengevoegd worden tot de </a:t>
            </a:r>
            <a:r>
              <a:rPr lang="nl-BE" b="1" dirty="0" err="1"/>
              <a:t>Bundesrepublik</a:t>
            </a:r>
            <a:r>
              <a:rPr lang="nl-BE" b="1" dirty="0"/>
              <a:t> Deutschland</a:t>
            </a:r>
            <a:r>
              <a:rPr lang="nl-BE" dirty="0"/>
              <a:t> (West-Duitsland), </a:t>
            </a:r>
          </a:p>
          <a:p>
            <a:r>
              <a:rPr lang="nl-BE" dirty="0"/>
              <a:t>de Sovjet-zone werd daarop omgedoopt tot de </a:t>
            </a:r>
            <a:r>
              <a:rPr lang="nl-BE" b="1" dirty="0"/>
              <a:t>Deutsche </a:t>
            </a:r>
            <a:r>
              <a:rPr lang="nl-BE" b="1" dirty="0" err="1"/>
              <a:t>Demokratische</a:t>
            </a:r>
            <a:r>
              <a:rPr lang="nl-BE" b="1" dirty="0"/>
              <a:t> </a:t>
            </a:r>
            <a:r>
              <a:rPr lang="nl-BE" b="1" dirty="0" err="1"/>
              <a:t>Republik</a:t>
            </a:r>
            <a:r>
              <a:rPr lang="nl-BE" dirty="0"/>
              <a:t> (Oost-Duitsland). </a:t>
            </a:r>
          </a:p>
          <a:p>
            <a:r>
              <a:rPr lang="nl-BE" dirty="0"/>
              <a:t>Ook Berlijn werd in vier bezette zones verdeeld. </a:t>
            </a:r>
          </a:p>
        </p:txBody>
      </p:sp>
      <p:sp>
        <p:nvSpPr>
          <p:cNvPr id="4" name="Tijdelijke aanduiding voor datum 3">
            <a:extLst>
              <a:ext uri="{FF2B5EF4-FFF2-40B4-BE49-F238E27FC236}">
                <a16:creationId xmlns:a16="http://schemas.microsoft.com/office/drawing/2014/main" id="{87E99E50-D80E-4312-9CD9-F23C816CFA92}"/>
              </a:ext>
            </a:extLst>
          </p:cNvPr>
          <p:cNvSpPr>
            <a:spLocks noGrp="1"/>
          </p:cNvSpPr>
          <p:nvPr>
            <p:ph type="dt" sz="half" idx="10"/>
          </p:nvPr>
        </p:nvSpPr>
        <p:spPr/>
        <p:txBody>
          <a:bodyPr/>
          <a:lstStyle/>
          <a:p>
            <a:fld id="{39AD1B2B-50FD-4D96-846A-025BD90A949B}" type="datetime1">
              <a:rPr lang="nl-BE" smtClean="0"/>
              <a:t>5/09/2019</a:t>
            </a:fld>
            <a:endParaRPr lang="nl-BE"/>
          </a:p>
        </p:txBody>
      </p:sp>
      <p:sp>
        <p:nvSpPr>
          <p:cNvPr id="5" name="Tijdelijke aanduiding voor voettekst 4">
            <a:extLst>
              <a:ext uri="{FF2B5EF4-FFF2-40B4-BE49-F238E27FC236}">
                <a16:creationId xmlns:a16="http://schemas.microsoft.com/office/drawing/2014/main" id="{E2D9D56F-CDDA-43A3-B56D-DEC233C38121}"/>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6A4D06B3-1499-4BA8-83B0-9D90889F9225}"/>
              </a:ext>
            </a:extLst>
          </p:cNvPr>
          <p:cNvSpPr>
            <a:spLocks noGrp="1"/>
          </p:cNvSpPr>
          <p:nvPr>
            <p:ph type="sldNum" sz="quarter" idx="12"/>
          </p:nvPr>
        </p:nvSpPr>
        <p:spPr/>
        <p:txBody>
          <a:bodyPr/>
          <a:lstStyle/>
          <a:p>
            <a:fld id="{0CA8F325-FE04-4816-A9D3-275544EB5709}" type="slidenum">
              <a:rPr lang="nl-BE" smtClean="0"/>
              <a:t>3</a:t>
            </a:fld>
            <a:endParaRPr lang="nl-BE"/>
          </a:p>
        </p:txBody>
      </p:sp>
    </p:spTree>
    <p:extLst>
      <p:ext uri="{BB962C8B-B14F-4D97-AF65-F5344CB8AC3E}">
        <p14:creationId xmlns:p14="http://schemas.microsoft.com/office/powerpoint/2010/main" val="3182196350"/>
      </p:ext>
    </p:extLst>
  </p:cSld>
  <p:clrMapOvr>
    <a:masterClrMapping/>
  </p:clrMapOvr>
  <mc:AlternateContent xmlns:mc="http://schemas.openxmlformats.org/markup-compatibility/2006" xmlns:p14="http://schemas.microsoft.com/office/powerpoint/2010/main">
    <mc:Choice Requires="p14">
      <p:transition spd="slow" p14:dur="2000" advTm="21814"/>
    </mc:Choice>
    <mc:Fallback xmlns="">
      <p:transition spd="slow" advTm="2181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endParaRPr lang="nl-BE" dirty="0"/>
          </a:p>
        </p:txBody>
      </p:sp>
      <p:sp>
        <p:nvSpPr>
          <p:cNvPr id="6" name="Ondertitel 5"/>
          <p:cNvSpPr>
            <a:spLocks noGrp="1"/>
          </p:cNvSpPr>
          <p:nvPr>
            <p:ph type="subTitle" idx="1"/>
          </p:nvPr>
        </p:nvSpPr>
        <p:spPr/>
        <p:txBody>
          <a:bodyPr/>
          <a:lstStyle/>
          <a:p>
            <a:endParaRPr lang="nl-BE"/>
          </a:p>
        </p:txBody>
      </p:sp>
      <p:pic>
        <p:nvPicPr>
          <p:cNvPr id="1026" name="Picture 2" descr="G:\DDR Wirtschaft+Planwirtsch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25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De Oostduitse Wirtschaft</a:t>
            </a:r>
            <a:endParaRPr lang="nl-BE" dirty="0"/>
          </a:p>
        </p:txBody>
      </p:sp>
      <p:sp>
        <p:nvSpPr>
          <p:cNvPr id="3" name="Tijdelijke aanduiding voor inhoud 2"/>
          <p:cNvSpPr>
            <a:spLocks noGrp="1"/>
          </p:cNvSpPr>
          <p:nvPr>
            <p:ph sz="half" idx="2"/>
          </p:nvPr>
        </p:nvSpPr>
        <p:spPr/>
        <p:txBody>
          <a:bodyPr>
            <a:normAutofit fontScale="77500" lnSpcReduction="20000"/>
          </a:bodyPr>
          <a:lstStyle/>
          <a:p>
            <a:r>
              <a:rPr lang="nl-BE" dirty="0"/>
              <a:t>Op de VIII </a:t>
            </a:r>
            <a:r>
              <a:rPr lang="nl-BE" dirty="0" err="1"/>
              <a:t>Parteitag</a:t>
            </a:r>
            <a:r>
              <a:rPr lang="nl-BE" dirty="0"/>
              <a:t> in juni 1971 beloofde </a:t>
            </a:r>
            <a:r>
              <a:rPr lang="nl-BE" dirty="0" err="1"/>
              <a:t>Honecker</a:t>
            </a:r>
            <a:r>
              <a:rPr lang="nl-BE" dirty="0"/>
              <a:t> bij zijn aantreden nochtans meer weelde en vooral huizen.</a:t>
            </a:r>
          </a:p>
          <a:p>
            <a:r>
              <a:rPr lang="nl-BE" dirty="0"/>
              <a:t>de levertijd voor auto’s bleef echter minstens12 jaar.</a:t>
            </a:r>
          </a:p>
          <a:p>
            <a:r>
              <a:rPr lang="nl-BE" dirty="0"/>
              <a:t>Investeringen werden steeds uitgesteld: de fabrieken stonden vol versleten overjaarse machines</a:t>
            </a:r>
          </a:p>
          <a:p>
            <a:r>
              <a:rPr lang="nl-BE" dirty="0"/>
              <a:t>In 1980 had de DDR een buitenlandse schuldenlast van 14 miljard dollar of 20 x de schuld van 1970.</a:t>
            </a:r>
          </a:p>
          <a:p>
            <a:r>
              <a:rPr lang="nl-BE" dirty="0"/>
              <a:t>Het Kremlin had de sleutel en bleef die behouden… </a:t>
            </a:r>
          </a:p>
        </p:txBody>
      </p:sp>
      <p:sp>
        <p:nvSpPr>
          <p:cNvPr id="4" name="Tijdelijke aanduiding voor tekst 3"/>
          <p:cNvSpPr>
            <a:spLocks noGrp="1"/>
          </p:cNvSpPr>
          <p:nvPr>
            <p:ph sz="quarter" idx="13"/>
          </p:nvPr>
        </p:nvSpPr>
        <p:spPr/>
        <p:txBody>
          <a:bodyPr>
            <a:normAutofit fontScale="92500" lnSpcReduction="10000"/>
          </a:bodyPr>
          <a:lstStyle/>
          <a:p>
            <a:r>
              <a:rPr lang="nl-BE" dirty="0" err="1"/>
              <a:t>Planwirtschaft</a:t>
            </a:r>
            <a:r>
              <a:rPr lang="nl-BE" dirty="0"/>
              <a:t>: de beruchte vijfjarenplannen naar het voorbeeld van Stalin en de Sovjet-Unie</a:t>
            </a:r>
          </a:p>
          <a:p>
            <a:r>
              <a:rPr lang="nl-BE" dirty="0"/>
              <a:t>Huur en basisvoedsel waren voor iedereen goedkoop omdat ze overmatig gesubsidieerd waren.</a:t>
            </a:r>
          </a:p>
          <a:p>
            <a:r>
              <a:rPr lang="nl-BE" dirty="0"/>
              <a:t>Luxeartikelen zoals auto’s, </a:t>
            </a:r>
            <a:r>
              <a:rPr lang="nl-BE" dirty="0" err="1"/>
              <a:t>TV’s</a:t>
            </a:r>
            <a:r>
              <a:rPr lang="nl-BE" dirty="0"/>
              <a:t> en specifieke levensmiddelen , (</a:t>
            </a:r>
            <a:r>
              <a:rPr lang="nl-BE" dirty="0" err="1"/>
              <a:t>chocolade,exotisch</a:t>
            </a:r>
            <a:r>
              <a:rPr lang="nl-BE" dirty="0"/>
              <a:t> fruit)  waren onbetaalbaar.</a:t>
            </a:r>
          </a:p>
          <a:p>
            <a:endParaRPr lang="nl-BE" dirty="0"/>
          </a:p>
          <a:p>
            <a:endParaRPr lang="nl-BE" dirty="0"/>
          </a:p>
        </p:txBody>
      </p:sp>
      <p:sp>
        <p:nvSpPr>
          <p:cNvPr id="5" name="Tijdelijke aanduiding voor datum 4">
            <a:extLst>
              <a:ext uri="{FF2B5EF4-FFF2-40B4-BE49-F238E27FC236}">
                <a16:creationId xmlns:a16="http://schemas.microsoft.com/office/drawing/2014/main" id="{A84C16FA-EA8F-48AE-B24D-33D1B5A81F1C}"/>
              </a:ext>
            </a:extLst>
          </p:cNvPr>
          <p:cNvSpPr>
            <a:spLocks noGrp="1"/>
          </p:cNvSpPr>
          <p:nvPr>
            <p:ph type="dt" sz="half" idx="10"/>
          </p:nvPr>
        </p:nvSpPr>
        <p:spPr/>
        <p:txBody>
          <a:bodyPr/>
          <a:lstStyle/>
          <a:p>
            <a:fld id="{E3173373-2608-4B6E-81C2-BF40ABDCDEE4}" type="datetime1">
              <a:rPr lang="nl-BE" smtClean="0"/>
              <a:t>5/09/2019</a:t>
            </a:fld>
            <a:endParaRPr lang="nl-BE"/>
          </a:p>
        </p:txBody>
      </p:sp>
      <p:sp>
        <p:nvSpPr>
          <p:cNvPr id="6" name="Tijdelijke aanduiding voor voettekst 5">
            <a:extLst>
              <a:ext uri="{FF2B5EF4-FFF2-40B4-BE49-F238E27FC236}">
                <a16:creationId xmlns:a16="http://schemas.microsoft.com/office/drawing/2014/main" id="{E1B8B071-558F-4CA7-ABB0-62DF272BA320}"/>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D520D59B-0C71-414E-8C60-79F7CBB87AB6}"/>
              </a:ext>
            </a:extLst>
          </p:cNvPr>
          <p:cNvSpPr>
            <a:spLocks noGrp="1"/>
          </p:cNvSpPr>
          <p:nvPr>
            <p:ph type="sldNum" sz="quarter" idx="12"/>
          </p:nvPr>
        </p:nvSpPr>
        <p:spPr/>
        <p:txBody>
          <a:bodyPr/>
          <a:lstStyle/>
          <a:p>
            <a:fld id="{0CA8F325-FE04-4816-A9D3-275544EB5709}" type="slidenum">
              <a:rPr lang="nl-BE" smtClean="0"/>
              <a:t>31</a:t>
            </a:fld>
            <a:endParaRPr lang="nl-BE"/>
          </a:p>
        </p:txBody>
      </p:sp>
    </p:spTree>
    <p:extLst>
      <p:ext uri="{BB962C8B-B14F-4D97-AF65-F5344CB8AC3E}">
        <p14:creationId xmlns:p14="http://schemas.microsoft.com/office/powerpoint/2010/main" val="702682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auto, gebouw, weg, buiten&#10;&#10;Beschrijving is gegenereerd met zeer hoge betrouwbaarheid">
            <a:extLst>
              <a:ext uri="{FF2B5EF4-FFF2-40B4-BE49-F238E27FC236}">
                <a16:creationId xmlns:a16="http://schemas.microsoft.com/office/drawing/2014/main" id="{2C0B4FF4-6A0C-4093-826C-D968CBE9FD26}"/>
              </a:ext>
            </a:extLst>
          </p:cNvPr>
          <p:cNvPicPr>
            <a:picLocks noChangeAspect="1"/>
          </p:cNvPicPr>
          <p:nvPr/>
        </p:nvPicPr>
        <p:blipFill rotWithShape="1">
          <a:blip r:embed="rId2">
            <a:extLst>
              <a:ext uri="{28A0092B-C50C-407E-A947-70E740481C1C}">
                <a14:useLocalDpi xmlns:a14="http://schemas.microsoft.com/office/drawing/2010/main" val="0"/>
              </a:ext>
            </a:extLst>
          </a:blip>
          <a:srcRect l="17187" r="7813"/>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D94560-7719-40E1-9E76-407D02F9833D}"/>
              </a:ext>
            </a:extLst>
          </p:cNvPr>
          <p:cNvSpPr>
            <a:spLocks noGrp="1"/>
          </p:cNvSpPr>
          <p:nvPr>
            <p:ph type="title"/>
          </p:nvPr>
        </p:nvSpPr>
        <p:spPr>
          <a:xfrm>
            <a:off x="392906" y="5317240"/>
            <a:ext cx="8408194" cy="744836"/>
          </a:xfrm>
        </p:spPr>
        <p:txBody>
          <a:bodyPr>
            <a:normAutofit fontScale="90000"/>
          </a:bodyPr>
          <a:lstStyle/>
          <a:p>
            <a:r>
              <a:rPr lang="nl-BE" sz="3100" dirty="0">
                <a:solidFill>
                  <a:schemeClr val="tx1">
                    <a:lumMod val="85000"/>
                    <a:lumOff val="15000"/>
                  </a:schemeClr>
                </a:solidFill>
              </a:rPr>
              <a:t>Expo </a:t>
            </a:r>
            <a:r>
              <a:rPr lang="nl-BE" sz="3100">
                <a:solidFill>
                  <a:schemeClr val="tx1">
                    <a:lumMod val="85000"/>
                    <a:lumOff val="15000"/>
                  </a:schemeClr>
                </a:solidFill>
              </a:rPr>
              <a:t>Trabanten</a:t>
            </a:r>
            <a:r>
              <a:rPr lang="nl-BE" sz="3100" dirty="0">
                <a:solidFill>
                  <a:schemeClr val="tx1">
                    <a:lumMod val="85000"/>
                    <a:lumOff val="15000"/>
                  </a:schemeClr>
                </a:solidFill>
              </a:rPr>
              <a:t> in Oost-Berlijn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datum 2">
            <a:extLst>
              <a:ext uri="{FF2B5EF4-FFF2-40B4-BE49-F238E27FC236}">
                <a16:creationId xmlns:a16="http://schemas.microsoft.com/office/drawing/2014/main" id="{03EC6C33-A15E-410F-9228-5AF31E3CAC07}"/>
              </a:ext>
            </a:extLst>
          </p:cNvPr>
          <p:cNvSpPr>
            <a:spLocks noGrp="1"/>
          </p:cNvSpPr>
          <p:nvPr>
            <p:ph type="dt" sz="half" idx="10"/>
          </p:nvPr>
        </p:nvSpPr>
        <p:spPr/>
        <p:txBody>
          <a:bodyPr/>
          <a:lstStyle/>
          <a:p>
            <a:fld id="{F9B636F0-F689-469F-AC41-BDCF59B753F0}" type="datetime1">
              <a:rPr lang="nl-BE" smtClean="0"/>
              <a:t>5/09/2019</a:t>
            </a:fld>
            <a:endParaRPr lang="nl-BE"/>
          </a:p>
        </p:txBody>
      </p:sp>
      <p:sp>
        <p:nvSpPr>
          <p:cNvPr id="5" name="Tijdelijke aanduiding voor voettekst 4">
            <a:extLst>
              <a:ext uri="{FF2B5EF4-FFF2-40B4-BE49-F238E27FC236}">
                <a16:creationId xmlns:a16="http://schemas.microsoft.com/office/drawing/2014/main" id="{592E0549-18CF-43BE-834E-8DAB621E81DC}"/>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19B1C797-6360-4D63-BE4B-214202DE5464}"/>
              </a:ext>
            </a:extLst>
          </p:cNvPr>
          <p:cNvSpPr>
            <a:spLocks noGrp="1"/>
          </p:cNvSpPr>
          <p:nvPr>
            <p:ph type="sldNum" sz="quarter" idx="12"/>
          </p:nvPr>
        </p:nvSpPr>
        <p:spPr/>
        <p:txBody>
          <a:bodyPr/>
          <a:lstStyle/>
          <a:p>
            <a:fld id="{0CA8F325-FE04-4816-A9D3-275544EB5709}" type="slidenum">
              <a:rPr lang="nl-BE" smtClean="0"/>
              <a:t>32</a:t>
            </a:fld>
            <a:endParaRPr lang="nl-BE"/>
          </a:p>
        </p:txBody>
      </p:sp>
    </p:spTree>
    <p:extLst>
      <p:ext uri="{BB962C8B-B14F-4D97-AF65-F5344CB8AC3E}">
        <p14:creationId xmlns:p14="http://schemas.microsoft.com/office/powerpoint/2010/main" val="3591129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Ideologie van de DDR</a:t>
            </a:r>
          </a:p>
        </p:txBody>
      </p:sp>
      <p:sp>
        <p:nvSpPr>
          <p:cNvPr id="5" name="Tijdelijke aanduiding voor tekst 4"/>
          <p:cNvSpPr>
            <a:spLocks noGrp="1"/>
          </p:cNvSpPr>
          <p:nvPr>
            <p:ph type="body" idx="1"/>
          </p:nvPr>
        </p:nvSpPr>
        <p:spPr/>
        <p:txBody>
          <a:bodyPr/>
          <a:lstStyle/>
          <a:p>
            <a:r>
              <a:rPr lang="nl-BE" dirty="0"/>
              <a:t>Verheerlijking van personen</a:t>
            </a:r>
          </a:p>
        </p:txBody>
      </p:sp>
      <p:sp>
        <p:nvSpPr>
          <p:cNvPr id="6" name="Tijdelijke aanduiding voor tekst 5"/>
          <p:cNvSpPr>
            <a:spLocks noGrp="1"/>
          </p:cNvSpPr>
          <p:nvPr>
            <p:ph type="body" sz="quarter" idx="3"/>
          </p:nvPr>
        </p:nvSpPr>
        <p:spPr/>
        <p:txBody>
          <a:bodyPr/>
          <a:lstStyle/>
          <a:p>
            <a:r>
              <a:rPr lang="nl-BE" dirty="0"/>
              <a:t>heldenverering</a:t>
            </a:r>
          </a:p>
        </p:txBody>
      </p:sp>
      <p:pic>
        <p:nvPicPr>
          <p:cNvPr id="2050" name="Picture 2" descr="G:\DDR Stalinallee 6208312781_f99aef47cc_b.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96640" y="2212974"/>
            <a:ext cx="3644059" cy="4240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DDR Stamps_of_Germany_(DDR)_1966,_MiNr_1196.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525060" y="2276872"/>
            <a:ext cx="5212418"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24556E01-B02F-4F4D-8E69-4829E8CF4EA8}"/>
              </a:ext>
            </a:extLst>
          </p:cNvPr>
          <p:cNvSpPr>
            <a:spLocks noGrp="1"/>
          </p:cNvSpPr>
          <p:nvPr>
            <p:ph type="dt" sz="half" idx="10"/>
          </p:nvPr>
        </p:nvSpPr>
        <p:spPr/>
        <p:txBody>
          <a:bodyPr/>
          <a:lstStyle/>
          <a:p>
            <a:fld id="{AC9E2282-12D6-4673-9D4B-79FD3D13AE30}" type="datetime1">
              <a:rPr lang="nl-BE" smtClean="0"/>
              <a:t>5/09/2019</a:t>
            </a:fld>
            <a:endParaRPr lang="nl-BE"/>
          </a:p>
        </p:txBody>
      </p:sp>
      <p:sp>
        <p:nvSpPr>
          <p:cNvPr id="3" name="Tijdelijke aanduiding voor voettekst 2">
            <a:extLst>
              <a:ext uri="{FF2B5EF4-FFF2-40B4-BE49-F238E27FC236}">
                <a16:creationId xmlns:a16="http://schemas.microsoft.com/office/drawing/2014/main" id="{59E80C1F-6B92-4AEF-BBF6-4EA75DC66FD9}"/>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D7F8A462-F42F-43C9-8DA0-A3ED2CF36E8A}"/>
              </a:ext>
            </a:extLst>
          </p:cNvPr>
          <p:cNvSpPr>
            <a:spLocks noGrp="1"/>
          </p:cNvSpPr>
          <p:nvPr>
            <p:ph type="sldNum" sz="quarter" idx="12"/>
          </p:nvPr>
        </p:nvSpPr>
        <p:spPr/>
        <p:txBody>
          <a:bodyPr/>
          <a:lstStyle/>
          <a:p>
            <a:fld id="{0CA8F325-FE04-4816-A9D3-275544EB5709}" type="slidenum">
              <a:rPr lang="nl-BE" smtClean="0"/>
              <a:t>33</a:t>
            </a:fld>
            <a:endParaRPr lang="nl-BE"/>
          </a:p>
        </p:txBody>
      </p:sp>
    </p:spTree>
    <p:extLst>
      <p:ext uri="{BB962C8B-B14F-4D97-AF65-F5344CB8AC3E}">
        <p14:creationId xmlns:p14="http://schemas.microsoft.com/office/powerpoint/2010/main" val="4098751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Hoe de DDR ontvluchten: over de MUUR</a:t>
            </a:r>
          </a:p>
        </p:txBody>
      </p:sp>
      <p:pic>
        <p:nvPicPr>
          <p:cNvPr id="1026" name="Picture 2" descr="G:\694040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668344" cy="575125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atum 2">
            <a:extLst>
              <a:ext uri="{FF2B5EF4-FFF2-40B4-BE49-F238E27FC236}">
                <a16:creationId xmlns:a16="http://schemas.microsoft.com/office/drawing/2014/main" id="{054C8E8D-C33E-49FC-95F3-861FA9B41069}"/>
              </a:ext>
            </a:extLst>
          </p:cNvPr>
          <p:cNvSpPr>
            <a:spLocks noGrp="1"/>
          </p:cNvSpPr>
          <p:nvPr>
            <p:ph type="dt" sz="half" idx="10"/>
          </p:nvPr>
        </p:nvSpPr>
        <p:spPr/>
        <p:txBody>
          <a:bodyPr/>
          <a:lstStyle/>
          <a:p>
            <a:fld id="{49759D74-ED24-440B-BB2A-9468FC3A0A0F}" type="datetime1">
              <a:rPr lang="nl-BE" smtClean="0"/>
              <a:t>5/09/2019</a:t>
            </a:fld>
            <a:endParaRPr lang="nl-BE"/>
          </a:p>
        </p:txBody>
      </p:sp>
      <p:sp>
        <p:nvSpPr>
          <p:cNvPr id="4" name="Tijdelijke aanduiding voor voettekst 3">
            <a:extLst>
              <a:ext uri="{FF2B5EF4-FFF2-40B4-BE49-F238E27FC236}">
                <a16:creationId xmlns:a16="http://schemas.microsoft.com/office/drawing/2014/main" id="{D7E1B756-E83A-417C-B9CC-0B923AF89391}"/>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25BA2D71-7943-417B-8A9D-6ADF7F05EE3B}"/>
              </a:ext>
            </a:extLst>
          </p:cNvPr>
          <p:cNvSpPr>
            <a:spLocks noGrp="1"/>
          </p:cNvSpPr>
          <p:nvPr>
            <p:ph type="sldNum" sz="quarter" idx="12"/>
          </p:nvPr>
        </p:nvSpPr>
        <p:spPr/>
        <p:txBody>
          <a:bodyPr/>
          <a:lstStyle/>
          <a:p>
            <a:fld id="{0CA8F325-FE04-4816-A9D3-275544EB5709}" type="slidenum">
              <a:rPr lang="nl-BE" smtClean="0"/>
              <a:t>34</a:t>
            </a:fld>
            <a:endParaRPr lang="nl-BE"/>
          </a:p>
        </p:txBody>
      </p:sp>
    </p:spTree>
    <p:extLst>
      <p:ext uri="{BB962C8B-B14F-4D97-AF65-F5344CB8AC3E}">
        <p14:creationId xmlns:p14="http://schemas.microsoft.com/office/powerpoint/2010/main" val="3077617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Waarom en hoe de DDR ontvluchten?</a:t>
            </a:r>
          </a:p>
        </p:txBody>
      </p:sp>
      <p:sp>
        <p:nvSpPr>
          <p:cNvPr id="4" name="Tijdelijke aanduiding voor inhoud 3"/>
          <p:cNvSpPr>
            <a:spLocks noGrp="1"/>
          </p:cNvSpPr>
          <p:nvPr>
            <p:ph idx="1"/>
          </p:nvPr>
        </p:nvSpPr>
        <p:spPr/>
        <p:txBody>
          <a:bodyPr>
            <a:normAutofit/>
          </a:bodyPr>
          <a:lstStyle/>
          <a:p>
            <a:r>
              <a:rPr lang="nl-BE" dirty="0"/>
              <a:t>Door tunnels, met zelfgebouwde ballonnen of bij Amerikaanse militairen in de kofferbak; na de bouw van de Berlijnse Muur probeerden Oost-Duitsers op allerlei manieren de DDR te ontvluchten. </a:t>
            </a:r>
          </a:p>
          <a:p>
            <a:r>
              <a:rPr lang="nl-BE" dirty="0"/>
              <a:t>De DDR-inwoners werden constant in de gaten gehouden door de STASI: een geringe overtreding kon tot arrestatie leiden. </a:t>
            </a:r>
            <a:r>
              <a:rPr lang="nl-BE" dirty="0" err="1"/>
              <a:t>Stasi</a:t>
            </a:r>
            <a:r>
              <a:rPr lang="nl-BE" dirty="0"/>
              <a:t> had een gigantisch spionagenetwerk: wie een voor het regime onwelgevallige eigen mening had werd beschuldigd van fascisme en gevangen gezet </a:t>
            </a:r>
            <a:r>
              <a:rPr lang="nl-BE" dirty="0" err="1"/>
              <a:t>envaak</a:t>
            </a:r>
            <a:r>
              <a:rPr lang="nl-BE" dirty="0"/>
              <a:t> gefolterd op politieke gronden. </a:t>
            </a:r>
          </a:p>
        </p:txBody>
      </p:sp>
      <p:pic>
        <p:nvPicPr>
          <p:cNvPr id="1026" name="Picture 2" descr="G:\Brandenburger Tor &amp; Berlin-w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5661248"/>
            <a:ext cx="3121152" cy="210616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45626A99-128F-4405-9BAD-CA7898E3C727}"/>
              </a:ext>
            </a:extLst>
          </p:cNvPr>
          <p:cNvSpPr>
            <a:spLocks noGrp="1"/>
          </p:cNvSpPr>
          <p:nvPr>
            <p:ph type="dt" sz="half" idx="10"/>
          </p:nvPr>
        </p:nvSpPr>
        <p:spPr/>
        <p:txBody>
          <a:bodyPr/>
          <a:lstStyle/>
          <a:p>
            <a:fld id="{59D829F2-FBDF-4FE2-AAC1-01BE7127D700}" type="datetime1">
              <a:rPr lang="nl-BE" smtClean="0"/>
              <a:t>5/09/2019</a:t>
            </a:fld>
            <a:endParaRPr lang="nl-BE"/>
          </a:p>
        </p:txBody>
      </p:sp>
      <p:sp>
        <p:nvSpPr>
          <p:cNvPr id="5" name="Tijdelijke aanduiding voor voettekst 4">
            <a:extLst>
              <a:ext uri="{FF2B5EF4-FFF2-40B4-BE49-F238E27FC236}">
                <a16:creationId xmlns:a16="http://schemas.microsoft.com/office/drawing/2014/main" id="{E6B9D789-B14F-4DDF-8F58-1A9AA039346D}"/>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7E501ABC-6DE6-4273-8A29-785712C271E8}"/>
              </a:ext>
            </a:extLst>
          </p:cNvPr>
          <p:cNvSpPr>
            <a:spLocks noGrp="1"/>
          </p:cNvSpPr>
          <p:nvPr>
            <p:ph type="sldNum" sz="quarter" idx="12"/>
          </p:nvPr>
        </p:nvSpPr>
        <p:spPr/>
        <p:txBody>
          <a:bodyPr/>
          <a:lstStyle/>
          <a:p>
            <a:fld id="{0CA8F325-FE04-4816-A9D3-275544EB5709}" type="slidenum">
              <a:rPr lang="nl-BE" smtClean="0"/>
              <a:t>35</a:t>
            </a:fld>
            <a:endParaRPr lang="nl-BE"/>
          </a:p>
        </p:txBody>
      </p:sp>
    </p:spTree>
    <p:extLst>
      <p:ext uri="{BB962C8B-B14F-4D97-AF65-F5344CB8AC3E}">
        <p14:creationId xmlns:p14="http://schemas.microsoft.com/office/powerpoint/2010/main" val="1066854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600" dirty="0" err="1"/>
              <a:t>Leonid</a:t>
            </a:r>
            <a:r>
              <a:rPr lang="nl-BE" sz="3600" dirty="0"/>
              <a:t> Brezjnev : leider van de Sovjet Unie van 1964 tot 1982</a:t>
            </a:r>
          </a:p>
        </p:txBody>
      </p:sp>
      <p:sp>
        <p:nvSpPr>
          <p:cNvPr id="3" name="Tijdelijke aanduiding voor inhoud 2"/>
          <p:cNvSpPr>
            <a:spLocks noGrp="1"/>
          </p:cNvSpPr>
          <p:nvPr>
            <p:ph idx="1"/>
          </p:nvPr>
        </p:nvSpPr>
        <p:spPr/>
        <p:txBody>
          <a:bodyPr/>
          <a:lstStyle/>
          <a:p>
            <a:r>
              <a:rPr lang="nl-BE" dirty="0"/>
              <a:t>1968: de Praagse lente wordt neergeslagen</a:t>
            </a:r>
          </a:p>
          <a:p>
            <a:r>
              <a:rPr lang="nl-BE" dirty="0" err="1"/>
              <a:t>Brezjnev-doctrine:de</a:t>
            </a:r>
            <a:r>
              <a:rPr lang="nl-BE" dirty="0"/>
              <a:t> Sovjet-Unie moet ingrijpen als en communistisch land kapitalistisch dreigt te worden.</a:t>
            </a:r>
          </a:p>
          <a:p>
            <a:r>
              <a:rPr lang="nl-BE" dirty="0"/>
              <a:t>Er bleven enorme voorraden aan kernwapens, ondanks het SALT-verdrag.</a:t>
            </a:r>
          </a:p>
          <a:p>
            <a:r>
              <a:rPr lang="nl-BE" dirty="0"/>
              <a:t>1975: de Sovjets plaatsten middellangeafstandsraketten</a:t>
            </a:r>
          </a:p>
          <a:p>
            <a:r>
              <a:rPr lang="nl-BE" dirty="0"/>
              <a:t>Hier massale demonstraties</a:t>
            </a:r>
          </a:p>
          <a:p>
            <a:pPr marL="0" indent="0">
              <a:buNone/>
            </a:pPr>
            <a:r>
              <a:rPr lang="nl-BE" dirty="0"/>
              <a:t>     (Brussel/Amsterdam, 1981)</a:t>
            </a:r>
          </a:p>
        </p:txBody>
      </p:sp>
      <p:pic>
        <p:nvPicPr>
          <p:cNvPr id="1026" name="Picture 2" descr="G:\Brandenburger Tor &amp; Berlin-w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645024"/>
            <a:ext cx="3121152" cy="210616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229FFEED-9461-4FDD-92D6-EC1DD772296D}"/>
              </a:ext>
            </a:extLst>
          </p:cNvPr>
          <p:cNvSpPr>
            <a:spLocks noGrp="1"/>
          </p:cNvSpPr>
          <p:nvPr>
            <p:ph type="dt" sz="half" idx="10"/>
          </p:nvPr>
        </p:nvSpPr>
        <p:spPr/>
        <p:txBody>
          <a:bodyPr/>
          <a:lstStyle/>
          <a:p>
            <a:fld id="{529FDCD8-F231-43D2-BA11-6D8D52B301AA}" type="datetime1">
              <a:rPr lang="nl-BE" smtClean="0"/>
              <a:t>5/09/2019</a:t>
            </a:fld>
            <a:endParaRPr lang="nl-BE"/>
          </a:p>
        </p:txBody>
      </p:sp>
      <p:sp>
        <p:nvSpPr>
          <p:cNvPr id="5" name="Tijdelijke aanduiding voor voettekst 4">
            <a:extLst>
              <a:ext uri="{FF2B5EF4-FFF2-40B4-BE49-F238E27FC236}">
                <a16:creationId xmlns:a16="http://schemas.microsoft.com/office/drawing/2014/main" id="{292D1AF6-B757-4DFD-A127-82C7881D0115}"/>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A757B4B9-3B03-4084-9229-A43DCCB0701F}"/>
              </a:ext>
            </a:extLst>
          </p:cNvPr>
          <p:cNvSpPr>
            <a:spLocks noGrp="1"/>
          </p:cNvSpPr>
          <p:nvPr>
            <p:ph type="sldNum" sz="quarter" idx="12"/>
          </p:nvPr>
        </p:nvSpPr>
        <p:spPr/>
        <p:txBody>
          <a:bodyPr/>
          <a:lstStyle/>
          <a:p>
            <a:fld id="{0CA8F325-FE04-4816-A9D3-275544EB5709}" type="slidenum">
              <a:rPr lang="nl-BE" smtClean="0"/>
              <a:t>36</a:t>
            </a:fld>
            <a:endParaRPr lang="nl-BE"/>
          </a:p>
        </p:txBody>
      </p:sp>
    </p:spTree>
    <p:extLst>
      <p:ext uri="{BB962C8B-B14F-4D97-AF65-F5344CB8AC3E}">
        <p14:creationId xmlns:p14="http://schemas.microsoft.com/office/powerpoint/2010/main" val="50436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ens\Desktop\MUREN What was the Berlin Wall and how did it fall  Imperial War Museums_bestanden\large_000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335"/>
            <a:ext cx="9144000" cy="606933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B7851C47-B507-4428-B406-EF9BBBB524A5}"/>
              </a:ext>
            </a:extLst>
          </p:cNvPr>
          <p:cNvSpPr>
            <a:spLocks noGrp="1"/>
          </p:cNvSpPr>
          <p:nvPr>
            <p:ph type="dt" sz="half" idx="10"/>
          </p:nvPr>
        </p:nvSpPr>
        <p:spPr/>
        <p:txBody>
          <a:bodyPr/>
          <a:lstStyle/>
          <a:p>
            <a:fld id="{2E107ECF-6BBF-4B68-8A16-F998AF68280B}" type="datetime1">
              <a:rPr lang="nl-BE" smtClean="0"/>
              <a:t>5/09/2019</a:t>
            </a:fld>
            <a:endParaRPr lang="nl-BE"/>
          </a:p>
        </p:txBody>
      </p:sp>
      <p:sp>
        <p:nvSpPr>
          <p:cNvPr id="3" name="Tijdelijke aanduiding voor voettekst 2">
            <a:extLst>
              <a:ext uri="{FF2B5EF4-FFF2-40B4-BE49-F238E27FC236}">
                <a16:creationId xmlns:a16="http://schemas.microsoft.com/office/drawing/2014/main" id="{FA81E6F9-A5F8-4DD9-AA16-9A4519F5F759}"/>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1CA71840-E807-4C0D-969A-700E4B778053}"/>
              </a:ext>
            </a:extLst>
          </p:cNvPr>
          <p:cNvSpPr>
            <a:spLocks noGrp="1"/>
          </p:cNvSpPr>
          <p:nvPr>
            <p:ph type="sldNum" sz="quarter" idx="12"/>
          </p:nvPr>
        </p:nvSpPr>
        <p:spPr/>
        <p:txBody>
          <a:bodyPr/>
          <a:lstStyle/>
          <a:p>
            <a:fld id="{0CA8F325-FE04-4816-A9D3-275544EB5709}" type="slidenum">
              <a:rPr lang="nl-BE" smtClean="0"/>
              <a:t>37</a:t>
            </a:fld>
            <a:endParaRPr lang="nl-BE"/>
          </a:p>
        </p:txBody>
      </p:sp>
    </p:spTree>
    <p:extLst>
      <p:ext uri="{BB962C8B-B14F-4D97-AF65-F5344CB8AC3E}">
        <p14:creationId xmlns:p14="http://schemas.microsoft.com/office/powerpoint/2010/main" val="2275288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eerste openingen in het IJzeren Gordijn</a:t>
            </a:r>
          </a:p>
        </p:txBody>
      </p:sp>
      <p:sp>
        <p:nvSpPr>
          <p:cNvPr id="3" name="Tijdelijke aanduiding voor inhoud 2"/>
          <p:cNvSpPr>
            <a:spLocks noGrp="1"/>
          </p:cNvSpPr>
          <p:nvPr>
            <p:ph idx="1"/>
          </p:nvPr>
        </p:nvSpPr>
        <p:spPr/>
        <p:txBody>
          <a:bodyPr>
            <a:normAutofit fontScale="92500"/>
          </a:bodyPr>
          <a:lstStyle/>
          <a:p>
            <a:r>
              <a:rPr lang="nl-BE" dirty="0"/>
              <a:t>Op 2 mei 1989 werden vanuit Hongarije de eerste grensversperringen ontmanteld en op 27 juni 1989 knipten de ministers van Buitenlandse Zaken van Hongarije en Oostenrijk het IJzeren Gordijn door.</a:t>
            </a:r>
          </a:p>
          <a:p>
            <a:r>
              <a:rPr lang="nl-BE" dirty="0"/>
              <a:t>Op 23 augustus ‘89 werd in de Baltische staten een menselijke ketting gevormd van Tallinn tot Vilnius als aanklacht tegen het Sovjetregime.</a:t>
            </a:r>
          </a:p>
          <a:p>
            <a:r>
              <a:rPr lang="nl-BE" dirty="0"/>
              <a:t>16 oktober 89: </a:t>
            </a:r>
            <a:r>
              <a:rPr lang="nl-BE" dirty="0" err="1"/>
              <a:t>Erich</a:t>
            </a:r>
            <a:r>
              <a:rPr lang="nl-BE" dirty="0"/>
              <a:t> </a:t>
            </a:r>
            <a:r>
              <a:rPr lang="nl-BE" dirty="0" err="1"/>
              <a:t>Honecker</a:t>
            </a:r>
            <a:r>
              <a:rPr lang="nl-BE" dirty="0"/>
              <a:t> wordt vervangen door Egon </a:t>
            </a:r>
            <a:r>
              <a:rPr lang="nl-BE" dirty="0" err="1"/>
              <a:t>Krenz</a:t>
            </a:r>
            <a:r>
              <a:rPr lang="nl-BE" dirty="0"/>
              <a:t> (vraag van </a:t>
            </a:r>
            <a:r>
              <a:rPr lang="nl-BE" dirty="0" err="1"/>
              <a:t>Stasi</a:t>
            </a:r>
            <a:r>
              <a:rPr lang="nl-BE" dirty="0"/>
              <a:t>-chef Mielke en  Egon </a:t>
            </a:r>
            <a:r>
              <a:rPr lang="nl-BE" dirty="0" err="1"/>
              <a:t>Krenz</a:t>
            </a:r>
            <a:r>
              <a:rPr lang="nl-BE" dirty="0"/>
              <a:t>).</a:t>
            </a:r>
          </a:p>
          <a:p>
            <a:r>
              <a:rPr lang="nl-BE" dirty="0"/>
              <a:t>In Leipzig en Dresden: manifestaties om vrij te reizen…</a:t>
            </a:r>
          </a:p>
          <a:p>
            <a:r>
              <a:rPr lang="nl-BE" dirty="0"/>
              <a:t>Op 1.11.89: topontmoeting </a:t>
            </a:r>
            <a:r>
              <a:rPr lang="nl-BE" dirty="0" err="1"/>
              <a:t>Krenz</a:t>
            </a:r>
            <a:r>
              <a:rPr lang="nl-BE" dirty="0"/>
              <a:t> Gorbatsjov: er was dan een schuld van 26,5 miljard dollar….</a:t>
            </a:r>
          </a:p>
          <a:p>
            <a:endParaRPr lang="nl-BE" dirty="0"/>
          </a:p>
        </p:txBody>
      </p:sp>
      <p:sp>
        <p:nvSpPr>
          <p:cNvPr id="4" name="Tijdelijke aanduiding voor datum 3">
            <a:extLst>
              <a:ext uri="{FF2B5EF4-FFF2-40B4-BE49-F238E27FC236}">
                <a16:creationId xmlns:a16="http://schemas.microsoft.com/office/drawing/2014/main" id="{BD07CB35-DFBA-43E2-A810-C977EF92438C}"/>
              </a:ext>
            </a:extLst>
          </p:cNvPr>
          <p:cNvSpPr>
            <a:spLocks noGrp="1"/>
          </p:cNvSpPr>
          <p:nvPr>
            <p:ph type="dt" sz="half" idx="10"/>
          </p:nvPr>
        </p:nvSpPr>
        <p:spPr/>
        <p:txBody>
          <a:bodyPr/>
          <a:lstStyle/>
          <a:p>
            <a:fld id="{3BE71729-1DCC-47B5-8E9B-6028829F21A0}" type="datetime1">
              <a:rPr lang="nl-BE" smtClean="0"/>
              <a:t>5/09/2019</a:t>
            </a:fld>
            <a:endParaRPr lang="nl-BE"/>
          </a:p>
        </p:txBody>
      </p:sp>
      <p:sp>
        <p:nvSpPr>
          <p:cNvPr id="5" name="Tijdelijke aanduiding voor voettekst 4">
            <a:extLst>
              <a:ext uri="{FF2B5EF4-FFF2-40B4-BE49-F238E27FC236}">
                <a16:creationId xmlns:a16="http://schemas.microsoft.com/office/drawing/2014/main" id="{43C9796D-5DD7-4831-BDD8-6F4FD0E4CD02}"/>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0E1898BF-2B76-40D4-B9E6-A6238FAA5366}"/>
              </a:ext>
            </a:extLst>
          </p:cNvPr>
          <p:cNvSpPr>
            <a:spLocks noGrp="1"/>
          </p:cNvSpPr>
          <p:nvPr>
            <p:ph type="sldNum" sz="quarter" idx="12"/>
          </p:nvPr>
        </p:nvSpPr>
        <p:spPr/>
        <p:txBody>
          <a:bodyPr/>
          <a:lstStyle/>
          <a:p>
            <a:fld id="{0CA8F325-FE04-4816-A9D3-275544EB5709}" type="slidenum">
              <a:rPr lang="nl-BE" smtClean="0"/>
              <a:t>38</a:t>
            </a:fld>
            <a:endParaRPr lang="nl-BE"/>
          </a:p>
        </p:txBody>
      </p:sp>
    </p:spTree>
    <p:extLst>
      <p:ext uri="{BB962C8B-B14F-4D97-AF65-F5344CB8AC3E}">
        <p14:creationId xmlns:p14="http://schemas.microsoft.com/office/powerpoint/2010/main" val="3482900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Michael </a:t>
            </a:r>
            <a:r>
              <a:rPr lang="nl-BE" sz="3200" dirty="0" err="1"/>
              <a:t>Gorbat-sjov</a:t>
            </a:r>
            <a:r>
              <a:rPr lang="nl-BE" sz="3200" dirty="0"/>
              <a:t> (1985-1991)</a:t>
            </a:r>
          </a:p>
        </p:txBody>
      </p:sp>
      <p:sp>
        <p:nvSpPr>
          <p:cNvPr id="10" name="Content Placeholder 9">
            <a:extLst>
              <a:ext uri="{FF2B5EF4-FFF2-40B4-BE49-F238E27FC236}">
                <a16:creationId xmlns:a16="http://schemas.microsoft.com/office/drawing/2014/main" id="{1885B560-4C5A-4B91-9E1D-5E3603D2AB1F}"/>
              </a:ext>
            </a:extLst>
          </p:cNvPr>
          <p:cNvSpPr>
            <a:spLocks noGrp="1"/>
          </p:cNvSpPr>
          <p:nvPr>
            <p:ph sz="half" idx="2"/>
          </p:nvPr>
        </p:nvSpPr>
        <p:spPr/>
        <p:txBody>
          <a:bodyPr>
            <a:normAutofit/>
          </a:bodyPr>
          <a:lstStyle/>
          <a:p>
            <a:r>
              <a:rPr lang="en-US" sz="1600" dirty="0"/>
              <a:t>Glasnost &amp; </a:t>
            </a:r>
            <a:r>
              <a:rPr lang="en-US" sz="1600" dirty="0" err="1"/>
              <a:t>perestrojka</a:t>
            </a:r>
            <a:endParaRPr lang="en-US" sz="1600" dirty="0"/>
          </a:p>
        </p:txBody>
      </p:sp>
      <p:sp>
        <p:nvSpPr>
          <p:cNvPr id="6" name="Tijdelijke aanduiding voor inhoud 5"/>
          <p:cNvSpPr>
            <a:spLocks noGrp="1"/>
          </p:cNvSpPr>
          <p:nvPr>
            <p:ph sz="quarter" idx="13"/>
          </p:nvPr>
        </p:nvSpPr>
        <p:spPr/>
        <p:txBody>
          <a:bodyPr>
            <a:normAutofit lnSpcReduction="10000"/>
          </a:bodyPr>
          <a:lstStyle/>
          <a:p>
            <a:pPr marL="0" indent="0">
              <a:buNone/>
            </a:pPr>
            <a:r>
              <a:rPr lang="nl-BE" sz="2000" dirty="0"/>
              <a:t>Sloot met Reagan akkoord over  vernietiging van de middellange afstandsraketten</a:t>
            </a:r>
          </a:p>
          <a:p>
            <a:r>
              <a:rPr lang="nl-BE" sz="2000" dirty="0"/>
              <a:t>Communisme kan alleen overleven met glasnost en </a:t>
            </a:r>
            <a:r>
              <a:rPr lang="nl-BE" sz="2000" dirty="0" err="1"/>
              <a:t>perestojka</a:t>
            </a:r>
            <a:r>
              <a:rPr lang="nl-BE" sz="2000" dirty="0"/>
              <a:t> </a:t>
            </a:r>
          </a:p>
          <a:p>
            <a:r>
              <a:rPr lang="nl-BE" sz="2000" dirty="0"/>
              <a:t>Verlaat de Brezjnev-doctrine en wil het communistisch blok niet langer met dwang bijeen houden, waardoor het in 1989 uiteen viel. </a:t>
            </a:r>
          </a:p>
          <a:p>
            <a:r>
              <a:rPr lang="nl-BE" sz="2000" dirty="0"/>
              <a:t>In 1989 viel ook de Muur</a:t>
            </a:r>
          </a:p>
          <a:p>
            <a:r>
              <a:rPr lang="nl-BE" sz="2000" dirty="0"/>
              <a:t>In 1991 : einde van de Sovjet-Unie</a:t>
            </a:r>
          </a:p>
        </p:txBody>
      </p:sp>
      <p:pic>
        <p:nvPicPr>
          <p:cNvPr id="8" name="Tijdelijke aanduiding voor inhoud 4" descr="Afbeelding met persoon, kostuum, man, kleding&#10;&#10;Beschrijving is gegenereerd met zeer hoge betrouwbaarheid">
            <a:extLst>
              <a:ext uri="{FF2B5EF4-FFF2-40B4-BE49-F238E27FC236}">
                <a16:creationId xmlns:a16="http://schemas.microsoft.com/office/drawing/2014/main" id="{E8BDCFDC-52A4-41D0-AE87-5A8C99D212B0}"/>
              </a:ext>
            </a:extLst>
          </p:cNvPr>
          <p:cNvPicPr>
            <a:picLocks noChangeAspect="1"/>
          </p:cNvPicPr>
          <p:nvPr/>
        </p:nvPicPr>
        <p:blipFill rotWithShape="1">
          <a:blip r:embed="rId2">
            <a:extLst>
              <a:ext uri="{28A0092B-C50C-407E-A947-70E740481C1C}">
                <a14:useLocalDpi xmlns:a14="http://schemas.microsoft.com/office/drawing/2010/main" val="0"/>
              </a:ext>
            </a:extLst>
          </a:blip>
          <a:srcRect l="10736" r="5406"/>
          <a:stretch/>
        </p:blipFill>
        <p:spPr>
          <a:xfrm>
            <a:off x="4788024" y="1628800"/>
            <a:ext cx="3962445" cy="4797142"/>
          </a:xfrm>
          <a:prstGeom prst="rect">
            <a:avLst/>
          </a:prstGeom>
          <a:effectLst/>
        </p:spPr>
      </p:pic>
      <p:sp>
        <p:nvSpPr>
          <p:cNvPr id="3" name="Tijdelijke aanduiding voor datum 2">
            <a:extLst>
              <a:ext uri="{FF2B5EF4-FFF2-40B4-BE49-F238E27FC236}">
                <a16:creationId xmlns:a16="http://schemas.microsoft.com/office/drawing/2014/main" id="{C3BD7FA2-7594-4D26-A6BD-B795E20F08ED}"/>
              </a:ext>
            </a:extLst>
          </p:cNvPr>
          <p:cNvSpPr>
            <a:spLocks noGrp="1"/>
          </p:cNvSpPr>
          <p:nvPr>
            <p:ph type="dt" sz="half" idx="10"/>
          </p:nvPr>
        </p:nvSpPr>
        <p:spPr/>
        <p:txBody>
          <a:bodyPr/>
          <a:lstStyle/>
          <a:p>
            <a:fld id="{ECBABFFA-1546-43E1-B4F4-5821265D20EB}" type="datetime1">
              <a:rPr lang="nl-BE" smtClean="0"/>
              <a:t>5/09/2019</a:t>
            </a:fld>
            <a:endParaRPr lang="nl-BE"/>
          </a:p>
        </p:txBody>
      </p:sp>
      <p:sp>
        <p:nvSpPr>
          <p:cNvPr id="4" name="Tijdelijke aanduiding voor voettekst 3">
            <a:extLst>
              <a:ext uri="{FF2B5EF4-FFF2-40B4-BE49-F238E27FC236}">
                <a16:creationId xmlns:a16="http://schemas.microsoft.com/office/drawing/2014/main" id="{8EE3EEEE-2F98-46DB-BD40-F3D3E7666B95}"/>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A02E0D6D-6490-4ED8-B76F-232762E1EAEE}"/>
              </a:ext>
            </a:extLst>
          </p:cNvPr>
          <p:cNvSpPr>
            <a:spLocks noGrp="1"/>
          </p:cNvSpPr>
          <p:nvPr>
            <p:ph type="sldNum" sz="quarter" idx="12"/>
          </p:nvPr>
        </p:nvSpPr>
        <p:spPr/>
        <p:txBody>
          <a:bodyPr/>
          <a:lstStyle/>
          <a:p>
            <a:fld id="{0CA8F325-FE04-4816-A9D3-275544EB5709}" type="slidenum">
              <a:rPr lang="nl-BE" smtClean="0"/>
              <a:t>39</a:t>
            </a:fld>
            <a:endParaRPr lang="nl-BE"/>
          </a:p>
        </p:txBody>
      </p:sp>
    </p:spTree>
    <p:extLst>
      <p:ext uri="{BB962C8B-B14F-4D97-AF65-F5344CB8AC3E}">
        <p14:creationId xmlns:p14="http://schemas.microsoft.com/office/powerpoint/2010/main" val="148982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77370-F81E-4204-9972-2ED3A17D2691}"/>
              </a:ext>
            </a:extLst>
          </p:cNvPr>
          <p:cNvSpPr>
            <a:spLocks noGrp="1"/>
          </p:cNvSpPr>
          <p:nvPr>
            <p:ph type="title"/>
          </p:nvPr>
        </p:nvSpPr>
        <p:spPr/>
        <p:txBody>
          <a:bodyPr/>
          <a:lstStyle/>
          <a:p>
            <a:r>
              <a:rPr lang="nl-BE" sz="3600" dirty="0"/>
              <a:t>De DDR werd in 1949 opgericht door de Sovjet-Unie</a:t>
            </a:r>
          </a:p>
        </p:txBody>
      </p:sp>
      <p:sp>
        <p:nvSpPr>
          <p:cNvPr id="3" name="Tijdelijke aanduiding voor inhoud 2">
            <a:extLst>
              <a:ext uri="{FF2B5EF4-FFF2-40B4-BE49-F238E27FC236}">
                <a16:creationId xmlns:a16="http://schemas.microsoft.com/office/drawing/2014/main" id="{89E7DC28-E5E9-4BE6-AF77-165A4B55AD74}"/>
              </a:ext>
            </a:extLst>
          </p:cNvPr>
          <p:cNvSpPr>
            <a:spLocks noGrp="1"/>
          </p:cNvSpPr>
          <p:nvPr>
            <p:ph idx="1"/>
          </p:nvPr>
        </p:nvSpPr>
        <p:spPr/>
        <p:txBody>
          <a:bodyPr>
            <a:normAutofit/>
          </a:bodyPr>
          <a:lstStyle/>
          <a:p>
            <a:pPr marL="0" indent="0">
              <a:buNone/>
            </a:pPr>
            <a:r>
              <a:rPr lang="nl-BE" dirty="0"/>
              <a:t>-- Stalin drukte vrijwel onmiddellijk een zware communistische stempel op Oost-Duitsland. De DDR  werd meteen een streng socialistisch land en sterk  tegengesteld aan de vrije westerse Bondsrepubliek. </a:t>
            </a:r>
          </a:p>
          <a:p>
            <a:pPr marL="0" indent="0">
              <a:buNone/>
            </a:pPr>
            <a:r>
              <a:rPr lang="nl-BE" dirty="0"/>
              <a:t>-  Werd militair een satellietstaat onder het Warschaupact en economisch lid van </a:t>
            </a:r>
            <a:r>
              <a:rPr lang="nl-BE" dirty="0" err="1"/>
              <a:t>Comecom</a:t>
            </a:r>
            <a:r>
              <a:rPr lang="nl-BE" dirty="0"/>
              <a:t>.</a:t>
            </a:r>
          </a:p>
          <a:p>
            <a:pPr marL="0" indent="0">
              <a:buNone/>
            </a:pPr>
            <a:r>
              <a:rPr lang="nl-BE" dirty="0"/>
              <a:t>- en met SED, </a:t>
            </a:r>
            <a:r>
              <a:rPr lang="nl-BE" dirty="0" err="1"/>
              <a:t>Sozialistische</a:t>
            </a:r>
            <a:r>
              <a:rPr lang="nl-BE" dirty="0"/>
              <a:t> </a:t>
            </a:r>
            <a:r>
              <a:rPr lang="nl-BE" dirty="0" err="1"/>
              <a:t>Einheitspartei</a:t>
            </a:r>
            <a:r>
              <a:rPr lang="nl-BE" dirty="0"/>
              <a:t> </a:t>
            </a:r>
            <a:r>
              <a:rPr lang="nl-BE" dirty="0" err="1"/>
              <a:t>Deutschlands</a:t>
            </a:r>
            <a:r>
              <a:rPr lang="nl-BE" dirty="0"/>
              <a:t> als de enige partij   </a:t>
            </a:r>
          </a:p>
          <a:p>
            <a:pPr marL="0" indent="0">
              <a:buNone/>
            </a:pPr>
            <a:endParaRPr lang="nl-BE" dirty="0"/>
          </a:p>
          <a:p>
            <a:pPr marL="0" indent="0">
              <a:buNone/>
            </a:pPr>
            <a:r>
              <a:rPr lang="nl-BE" dirty="0"/>
              <a:t>-</a:t>
            </a:r>
          </a:p>
        </p:txBody>
      </p:sp>
      <p:pic>
        <p:nvPicPr>
          <p:cNvPr id="2050" name="Picture 2" descr="G:\DDR Stalin 2124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363" y="4365104"/>
            <a:ext cx="2597274" cy="259727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CC63D533-2E92-4619-B753-DB06E827D27D}"/>
              </a:ext>
            </a:extLst>
          </p:cNvPr>
          <p:cNvSpPr>
            <a:spLocks noGrp="1"/>
          </p:cNvSpPr>
          <p:nvPr>
            <p:ph type="dt" sz="half" idx="10"/>
          </p:nvPr>
        </p:nvSpPr>
        <p:spPr/>
        <p:txBody>
          <a:bodyPr/>
          <a:lstStyle/>
          <a:p>
            <a:fld id="{A045528C-0431-4F38-BD03-81B69D8B1AF1}" type="datetime1">
              <a:rPr lang="nl-BE" smtClean="0"/>
              <a:t>5/09/2019</a:t>
            </a:fld>
            <a:endParaRPr lang="nl-BE"/>
          </a:p>
        </p:txBody>
      </p:sp>
      <p:sp>
        <p:nvSpPr>
          <p:cNvPr id="5" name="Tijdelijke aanduiding voor voettekst 4">
            <a:extLst>
              <a:ext uri="{FF2B5EF4-FFF2-40B4-BE49-F238E27FC236}">
                <a16:creationId xmlns:a16="http://schemas.microsoft.com/office/drawing/2014/main" id="{BE8005C8-6F79-4589-92B4-0E95CE83EFA2}"/>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3B80BFF5-383F-4129-82ED-188855EB0CE9}"/>
              </a:ext>
            </a:extLst>
          </p:cNvPr>
          <p:cNvSpPr>
            <a:spLocks noGrp="1"/>
          </p:cNvSpPr>
          <p:nvPr>
            <p:ph type="sldNum" sz="quarter" idx="12"/>
          </p:nvPr>
        </p:nvSpPr>
        <p:spPr/>
        <p:txBody>
          <a:bodyPr/>
          <a:lstStyle/>
          <a:p>
            <a:fld id="{0CA8F325-FE04-4816-A9D3-275544EB5709}" type="slidenum">
              <a:rPr lang="nl-BE" smtClean="0"/>
              <a:t>4</a:t>
            </a:fld>
            <a:endParaRPr lang="nl-BE"/>
          </a:p>
        </p:txBody>
      </p:sp>
    </p:spTree>
    <p:extLst>
      <p:ext uri="{BB962C8B-B14F-4D97-AF65-F5344CB8AC3E}">
        <p14:creationId xmlns:p14="http://schemas.microsoft.com/office/powerpoint/2010/main" val="2211583578"/>
      </p:ext>
    </p:extLst>
  </p:cSld>
  <p:clrMapOvr>
    <a:masterClrMapping/>
  </p:clrMapOvr>
  <mc:AlternateContent xmlns:mc="http://schemas.openxmlformats.org/markup-compatibility/2006" xmlns:p14="http://schemas.microsoft.com/office/powerpoint/2010/main">
    <mc:Choice Requires="p14">
      <p:transition spd="slow" p14:dur="2000" advTm="50289"/>
    </mc:Choice>
    <mc:Fallback xmlns="">
      <p:transition spd="slow" advTm="5028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a:t>Einde van de Koude Oorlog (1987-1989)</a:t>
            </a:r>
            <a:endParaRPr lang="nl-BE" dirty="0"/>
          </a:p>
        </p:txBody>
      </p:sp>
      <p:pic>
        <p:nvPicPr>
          <p:cNvPr id="7" name="Tijdelijke aanduiding voor inhoud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6" y="2564904"/>
            <a:ext cx="4320479" cy="2246581"/>
          </a:xfrm>
        </p:spPr>
      </p:pic>
      <p:sp>
        <p:nvSpPr>
          <p:cNvPr id="12" name="Tijdelijke aanduiding voor inhoud 11"/>
          <p:cNvSpPr>
            <a:spLocks noGrp="1"/>
          </p:cNvSpPr>
          <p:nvPr>
            <p:ph sz="quarter" idx="13"/>
          </p:nvPr>
        </p:nvSpPr>
        <p:spPr>
          <a:xfrm>
            <a:off x="395536" y="1628800"/>
            <a:ext cx="4041648" cy="4526280"/>
          </a:xfrm>
        </p:spPr>
        <p:txBody>
          <a:bodyPr>
            <a:normAutofit lnSpcReduction="10000"/>
          </a:bodyPr>
          <a:lstStyle/>
          <a:p>
            <a:r>
              <a:rPr lang="nl-BE" dirty="0"/>
              <a:t>In 1987 ondertekenen president Ronald Reagan en de </a:t>
            </a:r>
            <a:r>
              <a:rPr lang="nl-BE" dirty="0" err="1"/>
              <a:t>de</a:t>
            </a:r>
            <a:r>
              <a:rPr lang="nl-BE" dirty="0"/>
              <a:t> leider van de Sovjet-Unie Michail Gorbatsjov</a:t>
            </a:r>
          </a:p>
          <a:p>
            <a:pPr marL="0" indent="0">
              <a:buNone/>
            </a:pPr>
            <a:r>
              <a:rPr lang="nl-BE" dirty="0"/>
              <a:t>     het INF-verdrag (</a:t>
            </a:r>
            <a:r>
              <a:rPr lang="nl-BE" sz="1600" dirty="0" err="1"/>
              <a:t>Intermediate</a:t>
            </a:r>
            <a:r>
              <a:rPr lang="nl-BE" sz="1600" dirty="0"/>
              <a:t>-Range </a:t>
            </a:r>
            <a:r>
              <a:rPr lang="nl-BE" sz="1600" dirty="0" err="1"/>
              <a:t>Nuclear</a:t>
            </a:r>
            <a:r>
              <a:rPr lang="nl-BE" sz="1600" dirty="0"/>
              <a:t> </a:t>
            </a:r>
            <a:r>
              <a:rPr lang="nl-BE" sz="1600" dirty="0" err="1"/>
              <a:t>Forces</a:t>
            </a:r>
            <a:r>
              <a:rPr lang="nl-BE" sz="1600" dirty="0"/>
              <a:t>)</a:t>
            </a:r>
          </a:p>
          <a:p>
            <a:pPr marL="0" indent="0">
              <a:buNone/>
            </a:pPr>
            <a:r>
              <a:rPr lang="nl-BE" sz="1600" dirty="0"/>
              <a:t>(middellange afstandsraketten/</a:t>
            </a:r>
            <a:r>
              <a:rPr lang="nl-BE" sz="1600" dirty="0" err="1"/>
              <a:t>Nikes</a:t>
            </a:r>
            <a:r>
              <a:rPr lang="nl-BE" sz="1600" dirty="0"/>
              <a:t>)</a:t>
            </a:r>
          </a:p>
          <a:p>
            <a:pPr marL="0" indent="0">
              <a:buNone/>
            </a:pPr>
            <a:r>
              <a:rPr lang="nl-BE" sz="2000" dirty="0"/>
              <a:t>Vorig jaar op  21.10.2018 kondigde president </a:t>
            </a:r>
            <a:r>
              <a:rPr lang="nl-BE" sz="2000" dirty="0" err="1"/>
              <a:t>Trump</a:t>
            </a:r>
            <a:r>
              <a:rPr lang="nl-BE" sz="2000" dirty="0"/>
              <a:t> aan dat hij uit dit 30 jaar oude verdrag wil stappen …</a:t>
            </a:r>
          </a:p>
          <a:p>
            <a:pPr marL="0" indent="0">
              <a:buNone/>
            </a:pPr>
            <a:r>
              <a:rPr lang="nl-BE" sz="1600" dirty="0"/>
              <a:t>(naar een nieuwe wapenwedloop?)</a:t>
            </a:r>
          </a:p>
          <a:p>
            <a:pPr marL="0" indent="0">
              <a:buNone/>
            </a:pPr>
            <a:endParaRPr lang="nl-BE" dirty="0"/>
          </a:p>
        </p:txBody>
      </p:sp>
      <p:sp>
        <p:nvSpPr>
          <p:cNvPr id="2" name="Tijdelijke aanduiding voor datum 1">
            <a:extLst>
              <a:ext uri="{FF2B5EF4-FFF2-40B4-BE49-F238E27FC236}">
                <a16:creationId xmlns:a16="http://schemas.microsoft.com/office/drawing/2014/main" id="{964DED36-E473-4929-9AEF-59B7B0DD9D04}"/>
              </a:ext>
            </a:extLst>
          </p:cNvPr>
          <p:cNvSpPr>
            <a:spLocks noGrp="1"/>
          </p:cNvSpPr>
          <p:nvPr>
            <p:ph type="dt" sz="half" idx="10"/>
          </p:nvPr>
        </p:nvSpPr>
        <p:spPr/>
        <p:txBody>
          <a:bodyPr/>
          <a:lstStyle/>
          <a:p>
            <a:fld id="{FBDC2EE3-7E1F-443A-9A4A-83E2CD46083A}" type="datetime1">
              <a:rPr lang="nl-BE" smtClean="0"/>
              <a:t>5/09/2019</a:t>
            </a:fld>
            <a:endParaRPr lang="nl-BE"/>
          </a:p>
        </p:txBody>
      </p:sp>
      <p:sp>
        <p:nvSpPr>
          <p:cNvPr id="3" name="Tijdelijke aanduiding voor voettekst 2">
            <a:extLst>
              <a:ext uri="{FF2B5EF4-FFF2-40B4-BE49-F238E27FC236}">
                <a16:creationId xmlns:a16="http://schemas.microsoft.com/office/drawing/2014/main" id="{CD994834-4D36-45A3-AE93-8F1B53ED8889}"/>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BCF53690-5E6F-403E-85C9-28C35CE8D671}"/>
              </a:ext>
            </a:extLst>
          </p:cNvPr>
          <p:cNvSpPr>
            <a:spLocks noGrp="1"/>
          </p:cNvSpPr>
          <p:nvPr>
            <p:ph type="sldNum" sz="quarter" idx="12"/>
          </p:nvPr>
        </p:nvSpPr>
        <p:spPr/>
        <p:txBody>
          <a:bodyPr/>
          <a:lstStyle/>
          <a:p>
            <a:fld id="{0CA8F325-FE04-4816-A9D3-275544EB5709}" type="slidenum">
              <a:rPr lang="nl-BE" smtClean="0"/>
              <a:t>40</a:t>
            </a:fld>
            <a:endParaRPr lang="nl-BE"/>
          </a:p>
        </p:txBody>
      </p:sp>
    </p:spTree>
    <p:extLst>
      <p:ext uri="{BB962C8B-B14F-4D97-AF65-F5344CB8AC3E}">
        <p14:creationId xmlns:p14="http://schemas.microsoft.com/office/powerpoint/2010/main" val="810097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40D3A-C497-4935-9EBC-0B08C05B2AA3}"/>
              </a:ext>
            </a:extLst>
          </p:cNvPr>
          <p:cNvSpPr>
            <a:spLocks noGrp="1"/>
          </p:cNvSpPr>
          <p:nvPr>
            <p:ph type="title"/>
          </p:nvPr>
        </p:nvSpPr>
        <p:spPr/>
        <p:txBody>
          <a:bodyPr>
            <a:normAutofit/>
          </a:bodyPr>
          <a:lstStyle/>
          <a:p>
            <a:r>
              <a:rPr lang="nl-BE" dirty="0"/>
              <a:t>Opening Berlijnse muur door misverstand….</a:t>
            </a:r>
          </a:p>
        </p:txBody>
      </p:sp>
      <p:pic>
        <p:nvPicPr>
          <p:cNvPr id="4" name="Opening Berlijnse muur door misverstand">
            <a:hlinkClick r:id="" action="ppaction://media"/>
            <a:extLst>
              <a:ext uri="{FF2B5EF4-FFF2-40B4-BE49-F238E27FC236}">
                <a16:creationId xmlns:a16="http://schemas.microsoft.com/office/drawing/2014/main" id="{DE872C61-B010-45C7-AAFB-83F1FACC46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6" y="1600200"/>
            <a:ext cx="8045449" cy="4525963"/>
          </a:xfrm>
        </p:spPr>
      </p:pic>
      <p:sp>
        <p:nvSpPr>
          <p:cNvPr id="3" name="Tijdelijke aanduiding voor datum 2">
            <a:extLst>
              <a:ext uri="{FF2B5EF4-FFF2-40B4-BE49-F238E27FC236}">
                <a16:creationId xmlns:a16="http://schemas.microsoft.com/office/drawing/2014/main" id="{28AFDD5A-7C81-4EC1-ABD4-D42AD29EDB20}"/>
              </a:ext>
            </a:extLst>
          </p:cNvPr>
          <p:cNvSpPr>
            <a:spLocks noGrp="1"/>
          </p:cNvSpPr>
          <p:nvPr>
            <p:ph type="dt" sz="half" idx="10"/>
          </p:nvPr>
        </p:nvSpPr>
        <p:spPr/>
        <p:txBody>
          <a:bodyPr/>
          <a:lstStyle/>
          <a:p>
            <a:fld id="{F4FDDC84-A088-4A1E-8E77-63CA7CBEF574}" type="datetime1">
              <a:rPr lang="nl-BE" smtClean="0"/>
              <a:t>5/09/2019</a:t>
            </a:fld>
            <a:endParaRPr lang="nl-BE"/>
          </a:p>
        </p:txBody>
      </p:sp>
      <p:sp>
        <p:nvSpPr>
          <p:cNvPr id="5" name="Tijdelijke aanduiding voor voettekst 4">
            <a:extLst>
              <a:ext uri="{FF2B5EF4-FFF2-40B4-BE49-F238E27FC236}">
                <a16:creationId xmlns:a16="http://schemas.microsoft.com/office/drawing/2014/main" id="{75B2D3F6-8BC4-4461-9A9F-4902E094C883}"/>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57A27C04-30A6-45F9-BACA-F216D4764749}"/>
              </a:ext>
            </a:extLst>
          </p:cNvPr>
          <p:cNvSpPr>
            <a:spLocks noGrp="1"/>
          </p:cNvSpPr>
          <p:nvPr>
            <p:ph type="sldNum" sz="quarter" idx="12"/>
          </p:nvPr>
        </p:nvSpPr>
        <p:spPr/>
        <p:txBody>
          <a:bodyPr/>
          <a:lstStyle/>
          <a:p>
            <a:fld id="{0CA8F325-FE04-4816-A9D3-275544EB5709}" type="slidenum">
              <a:rPr lang="nl-BE" smtClean="0"/>
              <a:t>41</a:t>
            </a:fld>
            <a:endParaRPr lang="nl-BE"/>
          </a:p>
        </p:txBody>
      </p:sp>
    </p:spTree>
    <p:extLst>
      <p:ext uri="{BB962C8B-B14F-4D97-AF65-F5344CB8AC3E}">
        <p14:creationId xmlns:p14="http://schemas.microsoft.com/office/powerpoint/2010/main" val="17460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l van de muur">
            <a:hlinkClick r:id="" action="ppaction://media"/>
            <a:extLst>
              <a:ext uri="{FF2B5EF4-FFF2-40B4-BE49-F238E27FC236}">
                <a16:creationId xmlns:a16="http://schemas.microsoft.com/office/drawing/2014/main" id="{254E3D06-2A03-487B-A49E-5504B917FD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375" y="1139081"/>
            <a:ext cx="8173249" cy="4579838"/>
          </a:xfrm>
          <a:prstGeom prst="rect">
            <a:avLst/>
          </a:prstGeom>
        </p:spPr>
      </p:pic>
      <p:sp>
        <p:nvSpPr>
          <p:cNvPr id="3" name="Tijdelijke aanduiding voor datum 2">
            <a:extLst>
              <a:ext uri="{FF2B5EF4-FFF2-40B4-BE49-F238E27FC236}">
                <a16:creationId xmlns:a16="http://schemas.microsoft.com/office/drawing/2014/main" id="{D49BA893-B407-447E-A2A8-27F4BF8997C8}"/>
              </a:ext>
            </a:extLst>
          </p:cNvPr>
          <p:cNvSpPr>
            <a:spLocks noGrp="1"/>
          </p:cNvSpPr>
          <p:nvPr>
            <p:ph type="dt" sz="half" idx="10"/>
          </p:nvPr>
        </p:nvSpPr>
        <p:spPr/>
        <p:txBody>
          <a:bodyPr/>
          <a:lstStyle/>
          <a:p>
            <a:fld id="{4DAF8203-BDF3-41DE-A07F-B081FB1890F6}" type="datetime1">
              <a:rPr lang="nl-BE" smtClean="0"/>
              <a:t>5/09/2019</a:t>
            </a:fld>
            <a:endParaRPr lang="nl-BE"/>
          </a:p>
        </p:txBody>
      </p:sp>
      <p:sp>
        <p:nvSpPr>
          <p:cNvPr id="4" name="Tijdelijke aanduiding voor voettekst 3">
            <a:extLst>
              <a:ext uri="{FF2B5EF4-FFF2-40B4-BE49-F238E27FC236}">
                <a16:creationId xmlns:a16="http://schemas.microsoft.com/office/drawing/2014/main" id="{B179F102-16BD-44A3-9C8A-3CB9B458E0DD}"/>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5679A9AA-0518-4A73-A5F3-49E79327AD77}"/>
              </a:ext>
            </a:extLst>
          </p:cNvPr>
          <p:cNvSpPr>
            <a:spLocks noGrp="1"/>
          </p:cNvSpPr>
          <p:nvPr>
            <p:ph type="sldNum" sz="quarter" idx="12"/>
          </p:nvPr>
        </p:nvSpPr>
        <p:spPr/>
        <p:txBody>
          <a:bodyPr/>
          <a:lstStyle/>
          <a:p>
            <a:fld id="{0CA8F325-FE04-4816-A9D3-275544EB5709}" type="slidenum">
              <a:rPr lang="nl-BE" smtClean="0"/>
              <a:t>42</a:t>
            </a:fld>
            <a:endParaRPr lang="nl-BE"/>
          </a:p>
        </p:txBody>
      </p:sp>
    </p:spTree>
    <p:extLst>
      <p:ext uri="{BB962C8B-B14F-4D97-AF65-F5344CB8AC3E}">
        <p14:creationId xmlns:p14="http://schemas.microsoft.com/office/powerpoint/2010/main" val="8990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In Dresden, december 1989, enkele weken na de val van de muur: </a:t>
            </a:r>
            <a:r>
              <a:rPr lang="nl-BE" sz="2800" dirty="0" err="1"/>
              <a:t>Stasi</a:t>
            </a:r>
            <a:r>
              <a:rPr lang="nl-BE" sz="2800" dirty="0"/>
              <a:t> /KGB /Kohl/Moskou….</a:t>
            </a:r>
          </a:p>
        </p:txBody>
      </p:sp>
      <p:sp>
        <p:nvSpPr>
          <p:cNvPr id="3" name="Tijdelijke aanduiding voor tekst 2"/>
          <p:cNvSpPr>
            <a:spLocks noGrp="1"/>
          </p:cNvSpPr>
          <p:nvPr>
            <p:ph type="body" idx="1"/>
          </p:nvPr>
        </p:nvSpPr>
        <p:spPr/>
        <p:txBody>
          <a:bodyPr/>
          <a:lstStyle/>
          <a:p>
            <a:r>
              <a:rPr lang="nl-BE" sz="2000" dirty="0"/>
              <a:t>Vladimir Poetin in KGB-uniform</a:t>
            </a:r>
          </a:p>
        </p:txBody>
      </p:sp>
      <p:sp>
        <p:nvSpPr>
          <p:cNvPr id="4" name="Tijdelijke aanduiding voor tekst 3"/>
          <p:cNvSpPr>
            <a:spLocks noGrp="1"/>
          </p:cNvSpPr>
          <p:nvPr>
            <p:ph type="body" sz="quarter" idx="3"/>
          </p:nvPr>
        </p:nvSpPr>
        <p:spPr/>
        <p:txBody>
          <a:bodyPr/>
          <a:lstStyle/>
          <a:p>
            <a:r>
              <a:rPr lang="nl-BE" dirty="0"/>
              <a:t>Helmut Kohl in Dresden</a:t>
            </a:r>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32982" y="2212975"/>
            <a:ext cx="2490211"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211959" y="2420888"/>
            <a:ext cx="4940931" cy="334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datum 4">
            <a:extLst>
              <a:ext uri="{FF2B5EF4-FFF2-40B4-BE49-F238E27FC236}">
                <a16:creationId xmlns:a16="http://schemas.microsoft.com/office/drawing/2014/main" id="{354A00B2-28C9-4897-A9F3-AEBF92C8A782}"/>
              </a:ext>
            </a:extLst>
          </p:cNvPr>
          <p:cNvSpPr>
            <a:spLocks noGrp="1"/>
          </p:cNvSpPr>
          <p:nvPr>
            <p:ph type="dt" sz="half" idx="10"/>
          </p:nvPr>
        </p:nvSpPr>
        <p:spPr/>
        <p:txBody>
          <a:bodyPr/>
          <a:lstStyle/>
          <a:p>
            <a:fld id="{736B015D-BB40-4E2F-93BE-36DB07D837DF}" type="datetime1">
              <a:rPr lang="nl-BE" smtClean="0"/>
              <a:t>5/09/2019</a:t>
            </a:fld>
            <a:endParaRPr lang="nl-BE"/>
          </a:p>
        </p:txBody>
      </p:sp>
      <p:sp>
        <p:nvSpPr>
          <p:cNvPr id="6" name="Tijdelijke aanduiding voor voettekst 5">
            <a:extLst>
              <a:ext uri="{FF2B5EF4-FFF2-40B4-BE49-F238E27FC236}">
                <a16:creationId xmlns:a16="http://schemas.microsoft.com/office/drawing/2014/main" id="{D649C1E2-7D72-45BE-B936-9D09BFE2EE42}"/>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309F12E7-732F-4FC8-BC42-B752E2B1296F}"/>
              </a:ext>
            </a:extLst>
          </p:cNvPr>
          <p:cNvSpPr>
            <a:spLocks noGrp="1"/>
          </p:cNvSpPr>
          <p:nvPr>
            <p:ph type="sldNum" sz="quarter" idx="12"/>
          </p:nvPr>
        </p:nvSpPr>
        <p:spPr/>
        <p:txBody>
          <a:bodyPr/>
          <a:lstStyle/>
          <a:p>
            <a:fld id="{0CA8F325-FE04-4816-A9D3-275544EB5709}" type="slidenum">
              <a:rPr lang="nl-BE" smtClean="0"/>
              <a:t>43</a:t>
            </a:fld>
            <a:endParaRPr lang="nl-BE"/>
          </a:p>
        </p:txBody>
      </p:sp>
    </p:spTree>
    <p:extLst>
      <p:ext uri="{BB962C8B-B14F-4D97-AF65-F5344CB8AC3E}">
        <p14:creationId xmlns:p14="http://schemas.microsoft.com/office/powerpoint/2010/main" val="40056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December 1989</a:t>
            </a:r>
          </a:p>
        </p:txBody>
      </p:sp>
      <p:sp>
        <p:nvSpPr>
          <p:cNvPr id="3" name="Tijdelijke aanduiding voor inhoud 2"/>
          <p:cNvSpPr>
            <a:spLocks noGrp="1"/>
          </p:cNvSpPr>
          <p:nvPr>
            <p:ph idx="1"/>
          </p:nvPr>
        </p:nvSpPr>
        <p:spPr/>
        <p:txBody>
          <a:bodyPr/>
          <a:lstStyle/>
          <a:p>
            <a:endParaRPr lang="nl-BE" dirty="0"/>
          </a:p>
        </p:txBody>
      </p:sp>
      <p:pic>
        <p:nvPicPr>
          <p:cNvPr id="2050" name="Picture 2" descr="G:\BrandenburgerTorDezember19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14" y="1401614"/>
            <a:ext cx="8251957" cy="526774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C2E2120B-2C52-44AF-AD75-4096F6F06B7B}"/>
              </a:ext>
            </a:extLst>
          </p:cNvPr>
          <p:cNvSpPr>
            <a:spLocks noGrp="1"/>
          </p:cNvSpPr>
          <p:nvPr>
            <p:ph type="dt" sz="half" idx="10"/>
          </p:nvPr>
        </p:nvSpPr>
        <p:spPr/>
        <p:txBody>
          <a:bodyPr/>
          <a:lstStyle/>
          <a:p>
            <a:fld id="{D1708DFE-CFD7-4AA5-85EF-5A1F0A6F4933}" type="datetime1">
              <a:rPr lang="nl-BE" smtClean="0"/>
              <a:t>5/09/2019</a:t>
            </a:fld>
            <a:endParaRPr lang="nl-BE"/>
          </a:p>
        </p:txBody>
      </p:sp>
      <p:sp>
        <p:nvSpPr>
          <p:cNvPr id="5" name="Tijdelijke aanduiding voor voettekst 4">
            <a:extLst>
              <a:ext uri="{FF2B5EF4-FFF2-40B4-BE49-F238E27FC236}">
                <a16:creationId xmlns:a16="http://schemas.microsoft.com/office/drawing/2014/main" id="{C659E94E-5E24-455E-ADF7-7863F697CF59}"/>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280B69D2-8495-4978-B9AA-35686057A9C8}"/>
              </a:ext>
            </a:extLst>
          </p:cNvPr>
          <p:cNvSpPr>
            <a:spLocks noGrp="1"/>
          </p:cNvSpPr>
          <p:nvPr>
            <p:ph type="sldNum" sz="quarter" idx="12"/>
          </p:nvPr>
        </p:nvSpPr>
        <p:spPr/>
        <p:txBody>
          <a:bodyPr/>
          <a:lstStyle/>
          <a:p>
            <a:fld id="{0CA8F325-FE04-4816-A9D3-275544EB5709}" type="slidenum">
              <a:rPr lang="nl-BE" smtClean="0"/>
              <a:t>44</a:t>
            </a:fld>
            <a:endParaRPr lang="nl-BE"/>
          </a:p>
        </p:txBody>
      </p:sp>
    </p:spTree>
    <p:extLst>
      <p:ext uri="{BB962C8B-B14F-4D97-AF65-F5344CB8AC3E}">
        <p14:creationId xmlns:p14="http://schemas.microsoft.com/office/powerpoint/2010/main" val="3236804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ens\Desktop\MUREN What was the Berlin Wall and how did it fall  Imperial War Museums_bestanden\large_000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
            <a:ext cx="9144000" cy="603504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3B7F381B-603C-4C8E-B1C0-CA8C2F90D78B}"/>
              </a:ext>
            </a:extLst>
          </p:cNvPr>
          <p:cNvSpPr>
            <a:spLocks noGrp="1"/>
          </p:cNvSpPr>
          <p:nvPr>
            <p:ph type="dt" sz="half" idx="10"/>
          </p:nvPr>
        </p:nvSpPr>
        <p:spPr/>
        <p:txBody>
          <a:bodyPr/>
          <a:lstStyle/>
          <a:p>
            <a:fld id="{BC4986FE-AD45-4054-B867-BB9BF64577FE}" type="datetime1">
              <a:rPr lang="nl-BE" smtClean="0"/>
              <a:t>5/09/2019</a:t>
            </a:fld>
            <a:endParaRPr lang="nl-BE"/>
          </a:p>
        </p:txBody>
      </p:sp>
      <p:sp>
        <p:nvSpPr>
          <p:cNvPr id="3" name="Tijdelijke aanduiding voor voettekst 2">
            <a:extLst>
              <a:ext uri="{FF2B5EF4-FFF2-40B4-BE49-F238E27FC236}">
                <a16:creationId xmlns:a16="http://schemas.microsoft.com/office/drawing/2014/main" id="{54770D93-3952-4851-A5D3-86A3A1CE6F12}"/>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6257AEA1-4511-43FE-AB9A-90EF0D3A8087}"/>
              </a:ext>
            </a:extLst>
          </p:cNvPr>
          <p:cNvSpPr>
            <a:spLocks noGrp="1"/>
          </p:cNvSpPr>
          <p:nvPr>
            <p:ph type="sldNum" sz="quarter" idx="12"/>
          </p:nvPr>
        </p:nvSpPr>
        <p:spPr/>
        <p:txBody>
          <a:bodyPr/>
          <a:lstStyle/>
          <a:p>
            <a:fld id="{0CA8F325-FE04-4816-A9D3-275544EB5709}" type="slidenum">
              <a:rPr lang="nl-BE" smtClean="0"/>
              <a:t>45</a:t>
            </a:fld>
            <a:endParaRPr lang="nl-BE"/>
          </a:p>
        </p:txBody>
      </p:sp>
    </p:spTree>
    <p:extLst>
      <p:ext uri="{BB962C8B-B14F-4D97-AF65-F5344CB8AC3E}">
        <p14:creationId xmlns:p14="http://schemas.microsoft.com/office/powerpoint/2010/main" val="2095639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Gevolgen van de val van de muur: die Wende</a:t>
            </a:r>
          </a:p>
        </p:txBody>
      </p:sp>
      <p:sp>
        <p:nvSpPr>
          <p:cNvPr id="3" name="Tijdelijke aanduiding voor inhoud 2"/>
          <p:cNvSpPr>
            <a:spLocks noGrp="1"/>
          </p:cNvSpPr>
          <p:nvPr>
            <p:ph idx="1"/>
          </p:nvPr>
        </p:nvSpPr>
        <p:spPr/>
        <p:txBody>
          <a:bodyPr>
            <a:normAutofit fontScale="92500" lnSpcReduction="10000"/>
          </a:bodyPr>
          <a:lstStyle/>
          <a:p>
            <a:r>
              <a:rPr lang="nl-BE" dirty="0"/>
              <a:t>Politieke en internationale gevolgen: Duitsland weer één, wordt lid van de EG en de Frans-Duitse as wordt hersteld.</a:t>
            </a:r>
          </a:p>
          <a:p>
            <a:r>
              <a:rPr lang="nl-BE" dirty="0"/>
              <a:t>Juridische gevolgen: overwinning v. mensenrechten. Heeft men de verdachten berecht? … Geweld was een principe in het Oost-Duitse strafsysteem. Vopo/</a:t>
            </a:r>
            <a:r>
              <a:rPr lang="nl-BE" dirty="0" err="1"/>
              <a:t>Stasi</a:t>
            </a:r>
            <a:r>
              <a:rPr lang="nl-BE" dirty="0"/>
              <a:t>/KGB</a:t>
            </a:r>
          </a:p>
          <a:p>
            <a:r>
              <a:rPr lang="nl-BE" dirty="0"/>
              <a:t>Economische gevolgen: DDR had een miljardenschuld, productiviteit lag laag: maar in een recordtempo werd de Oost-Duitse economie hervormd.</a:t>
            </a:r>
          </a:p>
          <a:p>
            <a:r>
              <a:rPr lang="nl-BE" dirty="0"/>
              <a:t>Sociale en culturele gevolgen: muziek, film, toerisme groeiden ongezien, maar huren werd duur…</a:t>
            </a:r>
          </a:p>
          <a:p>
            <a:r>
              <a:rPr lang="nl-BE" dirty="0"/>
              <a:t>Op  3.10.1990: </a:t>
            </a:r>
            <a:r>
              <a:rPr lang="nl-BE" i="1" dirty="0"/>
              <a:t>Deutsche </a:t>
            </a:r>
            <a:r>
              <a:rPr lang="nl-BE" i="1" dirty="0" err="1"/>
              <a:t>Wiedervereinigung</a:t>
            </a:r>
            <a:r>
              <a:rPr lang="nl-BE" i="1" dirty="0"/>
              <a:t> </a:t>
            </a:r>
            <a:r>
              <a:rPr lang="nl-BE" dirty="0"/>
              <a:t>officieel bekrachtigd.</a:t>
            </a:r>
          </a:p>
        </p:txBody>
      </p:sp>
      <p:sp>
        <p:nvSpPr>
          <p:cNvPr id="4" name="Tijdelijke aanduiding voor datum 3">
            <a:extLst>
              <a:ext uri="{FF2B5EF4-FFF2-40B4-BE49-F238E27FC236}">
                <a16:creationId xmlns:a16="http://schemas.microsoft.com/office/drawing/2014/main" id="{726EF205-8750-45AF-BD74-898278E83757}"/>
              </a:ext>
            </a:extLst>
          </p:cNvPr>
          <p:cNvSpPr>
            <a:spLocks noGrp="1"/>
          </p:cNvSpPr>
          <p:nvPr>
            <p:ph type="dt" sz="half" idx="10"/>
          </p:nvPr>
        </p:nvSpPr>
        <p:spPr/>
        <p:txBody>
          <a:bodyPr/>
          <a:lstStyle/>
          <a:p>
            <a:fld id="{282C99A2-DAE1-44CC-AB1C-01A6536540AF}" type="datetime1">
              <a:rPr lang="nl-BE" smtClean="0"/>
              <a:t>5/09/2019</a:t>
            </a:fld>
            <a:endParaRPr lang="nl-BE"/>
          </a:p>
        </p:txBody>
      </p:sp>
      <p:sp>
        <p:nvSpPr>
          <p:cNvPr id="5" name="Tijdelijke aanduiding voor voettekst 4">
            <a:extLst>
              <a:ext uri="{FF2B5EF4-FFF2-40B4-BE49-F238E27FC236}">
                <a16:creationId xmlns:a16="http://schemas.microsoft.com/office/drawing/2014/main" id="{A6A37F71-A1DB-467E-8476-A8CFCC968B80}"/>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711CA9BD-01C1-474B-8344-5E2DB933F558}"/>
              </a:ext>
            </a:extLst>
          </p:cNvPr>
          <p:cNvSpPr>
            <a:spLocks noGrp="1"/>
          </p:cNvSpPr>
          <p:nvPr>
            <p:ph type="sldNum" sz="quarter" idx="12"/>
          </p:nvPr>
        </p:nvSpPr>
        <p:spPr/>
        <p:txBody>
          <a:bodyPr/>
          <a:lstStyle/>
          <a:p>
            <a:fld id="{0CA8F325-FE04-4816-A9D3-275544EB5709}" type="slidenum">
              <a:rPr lang="nl-BE" smtClean="0"/>
              <a:t>46</a:t>
            </a:fld>
            <a:endParaRPr lang="nl-BE"/>
          </a:p>
        </p:txBody>
      </p:sp>
    </p:spTree>
    <p:extLst>
      <p:ext uri="{BB962C8B-B14F-4D97-AF65-F5344CB8AC3E}">
        <p14:creationId xmlns:p14="http://schemas.microsoft.com/office/powerpoint/2010/main" val="256805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5</a:t>
            </a:r>
            <a:r>
              <a:rPr lang="nl-BE" sz="2800" baseline="30000" dirty="0"/>
              <a:t>e</a:t>
            </a:r>
            <a:r>
              <a:rPr lang="nl-BE" sz="2800" dirty="0"/>
              <a:t> en 6° leerjaar van de Sint-Albertschool in Molenbeek tekenden “de muur”.</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03648" y="1646802"/>
            <a:ext cx="6768752" cy="50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datum 2">
            <a:extLst>
              <a:ext uri="{FF2B5EF4-FFF2-40B4-BE49-F238E27FC236}">
                <a16:creationId xmlns:a16="http://schemas.microsoft.com/office/drawing/2014/main" id="{9205A66B-6CFC-4F01-B3BD-D798ACB804C7}"/>
              </a:ext>
            </a:extLst>
          </p:cNvPr>
          <p:cNvSpPr>
            <a:spLocks noGrp="1"/>
          </p:cNvSpPr>
          <p:nvPr>
            <p:ph type="dt" sz="half" idx="10"/>
          </p:nvPr>
        </p:nvSpPr>
        <p:spPr/>
        <p:txBody>
          <a:bodyPr/>
          <a:lstStyle/>
          <a:p>
            <a:fld id="{9C55EEBC-1486-4FA0-83A5-8155DEA03044}" type="datetime1">
              <a:rPr lang="nl-BE" smtClean="0"/>
              <a:t>5/09/2019</a:t>
            </a:fld>
            <a:endParaRPr lang="nl-BE"/>
          </a:p>
        </p:txBody>
      </p:sp>
      <p:sp>
        <p:nvSpPr>
          <p:cNvPr id="4" name="Tijdelijke aanduiding voor voettekst 3">
            <a:extLst>
              <a:ext uri="{FF2B5EF4-FFF2-40B4-BE49-F238E27FC236}">
                <a16:creationId xmlns:a16="http://schemas.microsoft.com/office/drawing/2014/main" id="{877C073B-A57D-4981-8CA2-D922B28928C1}"/>
              </a:ext>
            </a:extLst>
          </p:cNvPr>
          <p:cNvSpPr>
            <a:spLocks noGrp="1"/>
          </p:cNvSpPr>
          <p:nvPr>
            <p:ph type="ftr" sz="quarter" idx="11"/>
          </p:nvPr>
        </p:nvSpPr>
        <p:spPr/>
        <p:txBody>
          <a:bodyPr/>
          <a:lstStyle/>
          <a:p>
            <a:r>
              <a:rPr lang="nl-NL"/>
              <a:t>Over muren, ze scheiden, isoleren én spreken</a:t>
            </a:r>
            <a:endParaRPr lang="nl-BE"/>
          </a:p>
        </p:txBody>
      </p:sp>
      <p:sp>
        <p:nvSpPr>
          <p:cNvPr id="5" name="Tijdelijke aanduiding voor dianummer 4">
            <a:extLst>
              <a:ext uri="{FF2B5EF4-FFF2-40B4-BE49-F238E27FC236}">
                <a16:creationId xmlns:a16="http://schemas.microsoft.com/office/drawing/2014/main" id="{D561168C-301B-435E-AEAF-784F13EE940E}"/>
              </a:ext>
            </a:extLst>
          </p:cNvPr>
          <p:cNvSpPr>
            <a:spLocks noGrp="1"/>
          </p:cNvSpPr>
          <p:nvPr>
            <p:ph type="sldNum" sz="quarter" idx="12"/>
          </p:nvPr>
        </p:nvSpPr>
        <p:spPr/>
        <p:txBody>
          <a:bodyPr/>
          <a:lstStyle/>
          <a:p>
            <a:fld id="{0CA8F325-FE04-4816-A9D3-275544EB5709}" type="slidenum">
              <a:rPr lang="nl-BE" smtClean="0"/>
              <a:t>47</a:t>
            </a:fld>
            <a:endParaRPr lang="nl-BE"/>
          </a:p>
        </p:txBody>
      </p:sp>
    </p:spTree>
    <p:extLst>
      <p:ext uri="{BB962C8B-B14F-4D97-AF65-F5344CB8AC3E}">
        <p14:creationId xmlns:p14="http://schemas.microsoft.com/office/powerpoint/2010/main" val="2418176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Na de val van de Berlijnse muur (09.11.1989)</a:t>
            </a:r>
          </a:p>
        </p:txBody>
      </p:sp>
      <p:sp>
        <p:nvSpPr>
          <p:cNvPr id="5" name="Tijdelijke aanduiding voor inhoud 4"/>
          <p:cNvSpPr>
            <a:spLocks noGrp="1"/>
          </p:cNvSpPr>
          <p:nvPr>
            <p:ph idx="1"/>
          </p:nvPr>
        </p:nvSpPr>
        <p:spPr/>
        <p:txBody>
          <a:bodyPr>
            <a:normAutofit fontScale="92500"/>
          </a:bodyPr>
          <a:lstStyle/>
          <a:p>
            <a:r>
              <a:rPr lang="nl-BE" dirty="0"/>
              <a:t>Duitsland weer één land (Helmut Kohl/Angela Merkel)</a:t>
            </a:r>
          </a:p>
          <a:p>
            <a:r>
              <a:rPr lang="nl-BE" dirty="0"/>
              <a:t>De vroegere Sovjet-satellietstaten worden onafhankelijk en democratisch, zijn kandidaat om lid te worden van de EU (Polen, Bulgarije, Hongarije, Estland, …)</a:t>
            </a:r>
          </a:p>
          <a:p>
            <a:r>
              <a:rPr lang="nl-BE" dirty="0"/>
              <a:t>Globalisering (+ ook internet), meer democratie, vrede en samenhorigheid…. </a:t>
            </a:r>
          </a:p>
          <a:p>
            <a:r>
              <a:rPr lang="nl-BE" dirty="0"/>
              <a:t>Maar sinds 2010 grote migratiestromen als gevolg van oorlogen (Syrië) en klimaatverandering …..</a:t>
            </a:r>
          </a:p>
          <a:p>
            <a:r>
              <a:rPr lang="nl-BE" dirty="0"/>
              <a:t>In de nieuwe 21ste eeuw nemen nationalisme en </a:t>
            </a:r>
            <a:r>
              <a:rPr lang="nl-BE" dirty="0" err="1"/>
              <a:t>bunkerdenken</a:t>
            </a:r>
            <a:r>
              <a:rPr lang="nl-BE" dirty="0"/>
              <a:t> weer toe, er ontstaan opnieuw MUREN </a:t>
            </a:r>
          </a:p>
        </p:txBody>
      </p:sp>
      <p:sp>
        <p:nvSpPr>
          <p:cNvPr id="3" name="Tijdelijke aanduiding voor datum 2">
            <a:extLst>
              <a:ext uri="{FF2B5EF4-FFF2-40B4-BE49-F238E27FC236}">
                <a16:creationId xmlns:a16="http://schemas.microsoft.com/office/drawing/2014/main" id="{91860953-7C9F-46D5-BAF8-42F6E728E2A7}"/>
              </a:ext>
            </a:extLst>
          </p:cNvPr>
          <p:cNvSpPr>
            <a:spLocks noGrp="1"/>
          </p:cNvSpPr>
          <p:nvPr>
            <p:ph type="dt" sz="half" idx="10"/>
          </p:nvPr>
        </p:nvSpPr>
        <p:spPr/>
        <p:txBody>
          <a:bodyPr/>
          <a:lstStyle/>
          <a:p>
            <a:fld id="{4028585D-8A4B-4E43-9CDF-7F16EEA02A95}" type="datetime1">
              <a:rPr lang="nl-BE" smtClean="0"/>
              <a:t>5/09/2019</a:t>
            </a:fld>
            <a:endParaRPr lang="nl-BE"/>
          </a:p>
        </p:txBody>
      </p:sp>
      <p:sp>
        <p:nvSpPr>
          <p:cNvPr id="4" name="Tijdelijke aanduiding voor voettekst 3">
            <a:extLst>
              <a:ext uri="{FF2B5EF4-FFF2-40B4-BE49-F238E27FC236}">
                <a16:creationId xmlns:a16="http://schemas.microsoft.com/office/drawing/2014/main" id="{D240302F-DA88-418A-B100-610162CE798F}"/>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C8CDE220-A12E-4D1A-8D8E-B3F678E33D48}"/>
              </a:ext>
            </a:extLst>
          </p:cNvPr>
          <p:cNvSpPr>
            <a:spLocks noGrp="1"/>
          </p:cNvSpPr>
          <p:nvPr>
            <p:ph type="sldNum" sz="quarter" idx="12"/>
          </p:nvPr>
        </p:nvSpPr>
        <p:spPr/>
        <p:txBody>
          <a:bodyPr/>
          <a:lstStyle/>
          <a:p>
            <a:fld id="{0CA8F325-FE04-4816-A9D3-275544EB5709}" type="slidenum">
              <a:rPr lang="nl-BE" smtClean="0"/>
              <a:t>48</a:t>
            </a:fld>
            <a:endParaRPr lang="nl-BE"/>
          </a:p>
        </p:txBody>
      </p:sp>
    </p:spTree>
    <p:extLst>
      <p:ext uri="{BB962C8B-B14F-4D97-AF65-F5344CB8AC3E}">
        <p14:creationId xmlns:p14="http://schemas.microsoft.com/office/powerpoint/2010/main" val="2168918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Muren tussen mensen in tijden van crisis</a:t>
            </a:r>
          </a:p>
        </p:txBody>
      </p:sp>
      <p:sp>
        <p:nvSpPr>
          <p:cNvPr id="3" name="Tijdelijke aanduiding voor inhoud 2"/>
          <p:cNvSpPr>
            <a:spLocks noGrp="1"/>
          </p:cNvSpPr>
          <p:nvPr>
            <p:ph idx="1"/>
          </p:nvPr>
        </p:nvSpPr>
        <p:spPr/>
        <p:txBody>
          <a:bodyPr/>
          <a:lstStyle/>
          <a:p>
            <a:r>
              <a:rPr lang="nl-BE" b="1" dirty="0" err="1"/>
              <a:t>Trump</a:t>
            </a:r>
            <a:r>
              <a:rPr lang="nl-BE" b="1" dirty="0"/>
              <a:t> wil tot 4.000 militairen aan Mexicaanse grens in afwachting van de volledige muur /</a:t>
            </a:r>
            <a:r>
              <a:rPr lang="nl-BE" dirty="0"/>
              <a:t>De Mexicaanse president </a:t>
            </a:r>
            <a:r>
              <a:rPr lang="nl-BE" dirty="0" err="1"/>
              <a:t>Enrique</a:t>
            </a:r>
            <a:r>
              <a:rPr lang="nl-BE" dirty="0"/>
              <a:t> </a:t>
            </a:r>
            <a:r>
              <a:rPr lang="nl-BE" dirty="0" err="1"/>
              <a:t>Peña</a:t>
            </a:r>
            <a:r>
              <a:rPr lang="nl-BE" dirty="0"/>
              <a:t> </a:t>
            </a:r>
            <a:r>
              <a:rPr lang="nl-BE" dirty="0" err="1"/>
              <a:t>Nieto</a:t>
            </a:r>
            <a:r>
              <a:rPr lang="nl-BE" dirty="0"/>
              <a:t> verwijt hem  “gebrek aan respect” en veroordeelt de “dreigende houding” van de Verenigde Staten.</a:t>
            </a:r>
          </a:p>
          <a:p>
            <a:endParaRPr lang="nl-BE" dirty="0"/>
          </a:p>
        </p:txBody>
      </p:sp>
      <p:pic>
        <p:nvPicPr>
          <p:cNvPr id="1026" name="Picture 2" descr="C:\Users\geens\Pictures\9681ec1a-394f-11e8-8116-7987654e833f_web_scale_0_04_0_04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645024"/>
            <a:ext cx="7305675"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EA5C2DFF-CF34-41DE-B194-BCEDB3A63715}"/>
              </a:ext>
            </a:extLst>
          </p:cNvPr>
          <p:cNvSpPr>
            <a:spLocks noGrp="1"/>
          </p:cNvSpPr>
          <p:nvPr>
            <p:ph type="dt" sz="half" idx="10"/>
          </p:nvPr>
        </p:nvSpPr>
        <p:spPr/>
        <p:txBody>
          <a:bodyPr/>
          <a:lstStyle/>
          <a:p>
            <a:fld id="{E874CA30-BA8F-4E45-921C-8760FAE0E2DC}" type="datetime1">
              <a:rPr lang="nl-BE" smtClean="0"/>
              <a:t>5/09/2019</a:t>
            </a:fld>
            <a:endParaRPr lang="nl-BE"/>
          </a:p>
        </p:txBody>
      </p:sp>
      <p:sp>
        <p:nvSpPr>
          <p:cNvPr id="5" name="Tijdelijke aanduiding voor voettekst 4">
            <a:extLst>
              <a:ext uri="{FF2B5EF4-FFF2-40B4-BE49-F238E27FC236}">
                <a16:creationId xmlns:a16="http://schemas.microsoft.com/office/drawing/2014/main" id="{AAFB51AE-F134-4503-A0A7-1A346495DF6A}"/>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5C430666-583D-49A8-9741-903EF18B2814}"/>
              </a:ext>
            </a:extLst>
          </p:cNvPr>
          <p:cNvSpPr>
            <a:spLocks noGrp="1"/>
          </p:cNvSpPr>
          <p:nvPr>
            <p:ph type="sldNum" sz="quarter" idx="12"/>
          </p:nvPr>
        </p:nvSpPr>
        <p:spPr/>
        <p:txBody>
          <a:bodyPr/>
          <a:lstStyle/>
          <a:p>
            <a:fld id="{0CA8F325-FE04-4816-A9D3-275544EB5709}" type="slidenum">
              <a:rPr lang="nl-BE" smtClean="0"/>
              <a:t>49</a:t>
            </a:fld>
            <a:endParaRPr lang="nl-BE"/>
          </a:p>
        </p:txBody>
      </p:sp>
    </p:spTree>
    <p:extLst>
      <p:ext uri="{BB962C8B-B14F-4D97-AF65-F5344CB8AC3E}">
        <p14:creationId xmlns:p14="http://schemas.microsoft.com/office/powerpoint/2010/main" val="280558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83823-7BFE-472E-8ED0-38E956D59A29}"/>
              </a:ext>
            </a:extLst>
          </p:cNvPr>
          <p:cNvSpPr>
            <a:spLocks noGrp="1"/>
          </p:cNvSpPr>
          <p:nvPr>
            <p:ph type="title"/>
          </p:nvPr>
        </p:nvSpPr>
        <p:spPr/>
        <p:txBody>
          <a:bodyPr/>
          <a:lstStyle/>
          <a:p>
            <a:r>
              <a:rPr lang="nl-BE" dirty="0"/>
              <a:t>De blokkade van Berlijn</a:t>
            </a:r>
          </a:p>
        </p:txBody>
      </p:sp>
      <p:sp>
        <p:nvSpPr>
          <p:cNvPr id="3" name="Tijdelijke aanduiding voor inhoud 2">
            <a:extLst>
              <a:ext uri="{FF2B5EF4-FFF2-40B4-BE49-F238E27FC236}">
                <a16:creationId xmlns:a16="http://schemas.microsoft.com/office/drawing/2014/main" id="{06F8F08A-60E4-457B-B466-8656E2B00C54}"/>
              </a:ext>
            </a:extLst>
          </p:cNvPr>
          <p:cNvSpPr>
            <a:spLocks noGrp="1"/>
          </p:cNvSpPr>
          <p:nvPr>
            <p:ph idx="1"/>
          </p:nvPr>
        </p:nvSpPr>
        <p:spPr/>
        <p:txBody>
          <a:bodyPr>
            <a:normAutofit fontScale="92500"/>
          </a:bodyPr>
          <a:lstStyle/>
          <a:p>
            <a:r>
              <a:rPr lang="nl-BE" dirty="0"/>
              <a:t>Berlijn lag midden de Sovjet-bezettingszone en was ook in vier sectoren verdeeld.</a:t>
            </a:r>
            <a:r>
              <a:rPr lang="nl-NL" dirty="0"/>
              <a:t> </a:t>
            </a:r>
            <a:endParaRPr lang="nl-BE" dirty="0"/>
          </a:p>
          <a:p>
            <a:r>
              <a:rPr lang="nl-BE" dirty="0"/>
              <a:t>Een Geallieerde Controleraad bestuurde de stad.</a:t>
            </a:r>
          </a:p>
          <a:p>
            <a:r>
              <a:rPr lang="nl-BE" dirty="0"/>
              <a:t>In juni 1948 werd beslist tot een valutahervorming: invoering van de D-Mark ook in Berlijn.</a:t>
            </a:r>
          </a:p>
          <a:p>
            <a:r>
              <a:rPr lang="nl-BE" dirty="0"/>
              <a:t>Stalin weigerde en reageerde 24 juni 48 met een harde blokkade van West-Berlijn (2,2 miljoen inwoners)</a:t>
            </a:r>
            <a:r>
              <a:rPr lang="nl-NL" dirty="0"/>
              <a:t> door alle toegangswegen én bevoorrading af te sluiten. Die blokkade was de eerste uiting van </a:t>
            </a:r>
            <a:r>
              <a:rPr lang="nl-NL" b="1" dirty="0"/>
              <a:t>de koude oorlog</a:t>
            </a:r>
            <a:endParaRPr lang="nl-BE" b="1" dirty="0"/>
          </a:p>
          <a:p>
            <a:r>
              <a:rPr lang="nl-BE" dirty="0"/>
              <a:t>Fr., VS en GB startten nog in juni 1948 een luchtbrug naar de Berlijnse vliegvelden </a:t>
            </a:r>
            <a:r>
              <a:rPr lang="nl-BE" dirty="0" err="1"/>
              <a:t>Tempelhof</a:t>
            </a:r>
            <a:r>
              <a:rPr lang="nl-BE" dirty="0"/>
              <a:t> en Tegel.</a:t>
            </a:r>
          </a:p>
          <a:p>
            <a:r>
              <a:rPr lang="nl-BE" dirty="0"/>
              <a:t>Op 12 mei 1949 werd de blokkade beëindigd.</a:t>
            </a:r>
          </a:p>
        </p:txBody>
      </p:sp>
      <p:sp>
        <p:nvSpPr>
          <p:cNvPr id="4" name="Tijdelijke aanduiding voor datum 3">
            <a:extLst>
              <a:ext uri="{FF2B5EF4-FFF2-40B4-BE49-F238E27FC236}">
                <a16:creationId xmlns:a16="http://schemas.microsoft.com/office/drawing/2014/main" id="{02ACE9AA-B931-493B-BFC3-D16852EAF5C1}"/>
              </a:ext>
            </a:extLst>
          </p:cNvPr>
          <p:cNvSpPr>
            <a:spLocks noGrp="1"/>
          </p:cNvSpPr>
          <p:nvPr>
            <p:ph type="dt" sz="half" idx="10"/>
          </p:nvPr>
        </p:nvSpPr>
        <p:spPr/>
        <p:txBody>
          <a:bodyPr/>
          <a:lstStyle/>
          <a:p>
            <a:fld id="{C5C3F2F1-33C9-459F-98FB-44D82C281999}" type="datetime1">
              <a:rPr lang="nl-BE" smtClean="0"/>
              <a:t>5/09/2019</a:t>
            </a:fld>
            <a:endParaRPr lang="nl-BE"/>
          </a:p>
        </p:txBody>
      </p:sp>
      <p:sp>
        <p:nvSpPr>
          <p:cNvPr id="5" name="Tijdelijke aanduiding voor voettekst 4">
            <a:extLst>
              <a:ext uri="{FF2B5EF4-FFF2-40B4-BE49-F238E27FC236}">
                <a16:creationId xmlns:a16="http://schemas.microsoft.com/office/drawing/2014/main" id="{22F2C5C9-E54D-4BC8-942D-E1B421CA8700}"/>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45F3A9C1-9869-4746-B2DD-3DDCB9728864}"/>
              </a:ext>
            </a:extLst>
          </p:cNvPr>
          <p:cNvSpPr>
            <a:spLocks noGrp="1"/>
          </p:cNvSpPr>
          <p:nvPr>
            <p:ph type="sldNum" sz="quarter" idx="12"/>
          </p:nvPr>
        </p:nvSpPr>
        <p:spPr/>
        <p:txBody>
          <a:bodyPr/>
          <a:lstStyle/>
          <a:p>
            <a:fld id="{0CA8F325-FE04-4816-A9D3-275544EB5709}" type="slidenum">
              <a:rPr lang="nl-BE" smtClean="0"/>
              <a:t>5</a:t>
            </a:fld>
            <a:endParaRPr lang="nl-BE"/>
          </a:p>
        </p:txBody>
      </p:sp>
    </p:spTree>
    <p:extLst>
      <p:ext uri="{BB962C8B-B14F-4D97-AF65-F5344CB8AC3E}">
        <p14:creationId xmlns:p14="http://schemas.microsoft.com/office/powerpoint/2010/main" val="4004321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Muren in Europa</a:t>
            </a:r>
          </a:p>
        </p:txBody>
      </p:sp>
      <p:sp>
        <p:nvSpPr>
          <p:cNvPr id="3" name="Tijdelijke aanduiding voor inhoud 2"/>
          <p:cNvSpPr>
            <a:spLocks noGrp="1"/>
          </p:cNvSpPr>
          <p:nvPr>
            <p:ph idx="1"/>
          </p:nvPr>
        </p:nvSpPr>
        <p:spPr/>
        <p:txBody>
          <a:bodyPr>
            <a:normAutofit fontScale="92500" lnSpcReduction="20000"/>
          </a:bodyPr>
          <a:lstStyle/>
          <a:p>
            <a:r>
              <a:rPr lang="nl-BE" dirty="0"/>
              <a:t>Victor Orban verzegelt de grenzen en wil geen vluchtelingen opnemen.</a:t>
            </a:r>
          </a:p>
          <a:p>
            <a:r>
              <a:rPr lang="nl-BE" dirty="0"/>
              <a:t>Ruim een jaar geleden besloot Hongarije tot de bouw van een bijna tweehonderd kilometer lang hek langs de grens met Servië en Kroatië. Sindsdien liet het land nog maar een paar honderd vluchtelingen toe. Duizenden anderen zitten vast rondom de 'transitzones' aan de grens, </a:t>
            </a:r>
          </a:p>
          <a:p>
            <a:r>
              <a:rPr lang="nl-BE" dirty="0"/>
              <a:t>Het muilkorven van de onafhankelijke pers, de rechterlijke macht en de academische wereld in Hongarije.</a:t>
            </a:r>
          </a:p>
          <a:p>
            <a:r>
              <a:rPr lang="nl-BE" dirty="0"/>
              <a:t>Slovenië overweegt de bouw van een grenshek aan de grens met Kroatië. Het land wordt overspoeld door migranten, sinds Hongarije de grens met Kroatië heeft afgesloten door een hek met prikkeldraad. </a:t>
            </a:r>
          </a:p>
          <a:p>
            <a:endParaRPr lang="nl-BE" dirty="0"/>
          </a:p>
        </p:txBody>
      </p:sp>
      <p:sp>
        <p:nvSpPr>
          <p:cNvPr id="4" name="Tijdelijke aanduiding voor datum 3">
            <a:extLst>
              <a:ext uri="{FF2B5EF4-FFF2-40B4-BE49-F238E27FC236}">
                <a16:creationId xmlns:a16="http://schemas.microsoft.com/office/drawing/2014/main" id="{A1032ACA-E975-4A96-94A2-2CD7F7A40E9F}"/>
              </a:ext>
            </a:extLst>
          </p:cNvPr>
          <p:cNvSpPr>
            <a:spLocks noGrp="1"/>
          </p:cNvSpPr>
          <p:nvPr>
            <p:ph type="dt" sz="half" idx="10"/>
          </p:nvPr>
        </p:nvSpPr>
        <p:spPr/>
        <p:txBody>
          <a:bodyPr/>
          <a:lstStyle/>
          <a:p>
            <a:fld id="{58F67056-B4E8-4004-B4EA-BE6F304776A5}" type="datetime1">
              <a:rPr lang="nl-BE" smtClean="0"/>
              <a:t>5/09/2019</a:t>
            </a:fld>
            <a:endParaRPr lang="nl-BE"/>
          </a:p>
        </p:txBody>
      </p:sp>
      <p:sp>
        <p:nvSpPr>
          <p:cNvPr id="5" name="Tijdelijke aanduiding voor voettekst 4">
            <a:extLst>
              <a:ext uri="{FF2B5EF4-FFF2-40B4-BE49-F238E27FC236}">
                <a16:creationId xmlns:a16="http://schemas.microsoft.com/office/drawing/2014/main" id="{2F5941FE-9E79-4278-A62C-1B5AD7A027D9}"/>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52253513-94AE-4A9D-97A6-3C7CF428F4A4}"/>
              </a:ext>
            </a:extLst>
          </p:cNvPr>
          <p:cNvSpPr>
            <a:spLocks noGrp="1"/>
          </p:cNvSpPr>
          <p:nvPr>
            <p:ph type="sldNum" sz="quarter" idx="12"/>
          </p:nvPr>
        </p:nvSpPr>
        <p:spPr/>
        <p:txBody>
          <a:bodyPr/>
          <a:lstStyle/>
          <a:p>
            <a:fld id="{0CA8F325-FE04-4816-A9D3-275544EB5709}" type="slidenum">
              <a:rPr lang="nl-BE" smtClean="0"/>
              <a:t>50</a:t>
            </a:fld>
            <a:endParaRPr lang="nl-BE"/>
          </a:p>
        </p:txBody>
      </p:sp>
    </p:spTree>
    <p:extLst>
      <p:ext uri="{BB962C8B-B14F-4D97-AF65-F5344CB8AC3E}">
        <p14:creationId xmlns:p14="http://schemas.microsoft.com/office/powerpoint/2010/main" val="28261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Nog meer “Muren”</a:t>
            </a:r>
            <a:br>
              <a:rPr lang="nl-BE" dirty="0"/>
            </a:br>
            <a:endParaRPr lang="nl-BE" dirty="0"/>
          </a:p>
        </p:txBody>
      </p:sp>
      <p:sp>
        <p:nvSpPr>
          <p:cNvPr id="3" name="Tijdelijke aanduiding voor inhoud 2"/>
          <p:cNvSpPr>
            <a:spLocks noGrp="1"/>
          </p:cNvSpPr>
          <p:nvPr>
            <p:ph idx="1"/>
          </p:nvPr>
        </p:nvSpPr>
        <p:spPr/>
        <p:txBody>
          <a:bodyPr/>
          <a:lstStyle/>
          <a:p>
            <a:r>
              <a:rPr lang="nl-BE" dirty="0"/>
              <a:t>De Spaanse enclave </a:t>
            </a:r>
            <a:r>
              <a:rPr lang="nl-BE" dirty="0" err="1"/>
              <a:t>Seuta</a:t>
            </a:r>
            <a:endParaRPr lang="nl-BE" dirty="0"/>
          </a:p>
          <a:p>
            <a:r>
              <a:rPr lang="nl-BE" dirty="0"/>
              <a:t>De muur tussen Israël en Palestina: Een a</a:t>
            </a:r>
            <a:r>
              <a:rPr lang="nl-NL" dirty="0" err="1"/>
              <a:t>fscheidingsmuur</a:t>
            </a:r>
            <a:r>
              <a:rPr lang="nl-NL" dirty="0"/>
              <a:t> zal het Palestijnse gebied op de Westelijke Jordaanoever volledig afsluiten.</a:t>
            </a:r>
            <a:endParaRPr lang="nl-BE" dirty="0"/>
          </a:p>
          <a:p>
            <a:r>
              <a:rPr lang="nl-BE" dirty="0"/>
              <a:t>De muur op Cyprus tussen Grieken en Turken</a:t>
            </a:r>
          </a:p>
          <a:p>
            <a:r>
              <a:rPr lang="nl-BE" dirty="0"/>
              <a:t>In Belfast zijn er sinds 1969 “</a:t>
            </a:r>
            <a:r>
              <a:rPr lang="nl-BE" dirty="0" err="1"/>
              <a:t>Peace</a:t>
            </a:r>
            <a:r>
              <a:rPr lang="nl-BE" dirty="0"/>
              <a:t> Walls” gebouwd tussen katholieken en protestanten….</a:t>
            </a:r>
          </a:p>
          <a:p>
            <a:r>
              <a:rPr lang="nl-BE" dirty="0"/>
              <a:t>De zwaar bewaakte grens tussen Pakistan en India scheidt Hindoes en Islam…..</a:t>
            </a:r>
          </a:p>
          <a:p>
            <a:r>
              <a:rPr lang="nl-BE" dirty="0"/>
              <a:t>Muren zitten ook in de hoofden van mensen, maar hoe ze te overwinnen?</a:t>
            </a:r>
          </a:p>
          <a:p>
            <a:endParaRPr lang="nl-BE" dirty="0"/>
          </a:p>
        </p:txBody>
      </p:sp>
      <p:sp>
        <p:nvSpPr>
          <p:cNvPr id="4" name="Tijdelijke aanduiding voor datum 3">
            <a:extLst>
              <a:ext uri="{FF2B5EF4-FFF2-40B4-BE49-F238E27FC236}">
                <a16:creationId xmlns:a16="http://schemas.microsoft.com/office/drawing/2014/main" id="{B3EB87DA-9ADD-4E84-86F3-B49E58A539AF}"/>
              </a:ext>
            </a:extLst>
          </p:cNvPr>
          <p:cNvSpPr>
            <a:spLocks noGrp="1"/>
          </p:cNvSpPr>
          <p:nvPr>
            <p:ph type="dt" sz="half" idx="10"/>
          </p:nvPr>
        </p:nvSpPr>
        <p:spPr/>
        <p:txBody>
          <a:bodyPr/>
          <a:lstStyle/>
          <a:p>
            <a:fld id="{0B8E0B7D-EF49-4248-A542-9F8663EFFA02}" type="datetime1">
              <a:rPr lang="nl-BE" smtClean="0"/>
              <a:t>5/09/2019</a:t>
            </a:fld>
            <a:endParaRPr lang="nl-BE"/>
          </a:p>
        </p:txBody>
      </p:sp>
      <p:sp>
        <p:nvSpPr>
          <p:cNvPr id="5" name="Tijdelijke aanduiding voor voettekst 4">
            <a:extLst>
              <a:ext uri="{FF2B5EF4-FFF2-40B4-BE49-F238E27FC236}">
                <a16:creationId xmlns:a16="http://schemas.microsoft.com/office/drawing/2014/main" id="{BF088182-4CE0-4A2F-9BA9-EA6EAC84BD65}"/>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0FF7FDA3-FE55-4D5A-8FA6-793A6B05CBF8}"/>
              </a:ext>
            </a:extLst>
          </p:cNvPr>
          <p:cNvSpPr>
            <a:spLocks noGrp="1"/>
          </p:cNvSpPr>
          <p:nvPr>
            <p:ph type="sldNum" sz="quarter" idx="12"/>
          </p:nvPr>
        </p:nvSpPr>
        <p:spPr/>
        <p:txBody>
          <a:bodyPr/>
          <a:lstStyle/>
          <a:p>
            <a:fld id="{0CA8F325-FE04-4816-A9D3-275544EB5709}" type="slidenum">
              <a:rPr lang="nl-BE" smtClean="0"/>
              <a:t>51</a:t>
            </a:fld>
            <a:endParaRPr lang="nl-BE"/>
          </a:p>
        </p:txBody>
      </p:sp>
    </p:spTree>
    <p:extLst>
      <p:ext uri="{BB962C8B-B14F-4D97-AF65-F5344CB8AC3E}">
        <p14:creationId xmlns:p14="http://schemas.microsoft.com/office/powerpoint/2010/main" val="2784869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0112" y="2622203"/>
            <a:ext cx="3657600" cy="2535936"/>
          </a:xfr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142" y="4072112"/>
            <a:ext cx="3806443" cy="2854834"/>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0"/>
            <a:ext cx="4036152" cy="1875656"/>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0"/>
            <a:ext cx="4404233" cy="2613075"/>
          </a:xfrm>
          <a:prstGeom prst="rect">
            <a:avLst/>
          </a:prstGeom>
        </p:spPr>
      </p:pic>
      <p:pic>
        <p:nvPicPr>
          <p:cNvPr id="11" name="Afbeelding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5506005"/>
            <a:ext cx="2249154" cy="1288152"/>
          </a:xfrm>
          <a:prstGeom prst="rect">
            <a:avLst/>
          </a:prstGeom>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1929313"/>
            <a:ext cx="4036152" cy="2142799"/>
          </a:xfrm>
          <a:prstGeom prst="rect">
            <a:avLst/>
          </a:prstGeom>
        </p:spPr>
      </p:pic>
      <p:sp>
        <p:nvSpPr>
          <p:cNvPr id="2" name="Tijdelijke aanduiding voor datum 1">
            <a:extLst>
              <a:ext uri="{FF2B5EF4-FFF2-40B4-BE49-F238E27FC236}">
                <a16:creationId xmlns:a16="http://schemas.microsoft.com/office/drawing/2014/main" id="{2D1ED594-477B-4270-AD23-B0E7628C01D8}"/>
              </a:ext>
            </a:extLst>
          </p:cNvPr>
          <p:cNvSpPr>
            <a:spLocks noGrp="1"/>
          </p:cNvSpPr>
          <p:nvPr>
            <p:ph type="dt" sz="half" idx="10"/>
          </p:nvPr>
        </p:nvSpPr>
        <p:spPr/>
        <p:txBody>
          <a:bodyPr/>
          <a:lstStyle/>
          <a:p>
            <a:fld id="{14AB3FE5-2133-4FB8-90AB-387C44CC3C34}" type="datetime1">
              <a:rPr lang="nl-BE" smtClean="0"/>
              <a:t>5/09/2019</a:t>
            </a:fld>
            <a:endParaRPr lang="nl-BE"/>
          </a:p>
        </p:txBody>
      </p:sp>
      <p:sp>
        <p:nvSpPr>
          <p:cNvPr id="3" name="Tijdelijke aanduiding voor voettekst 2">
            <a:extLst>
              <a:ext uri="{FF2B5EF4-FFF2-40B4-BE49-F238E27FC236}">
                <a16:creationId xmlns:a16="http://schemas.microsoft.com/office/drawing/2014/main" id="{33982C6F-BF76-4631-BA34-4BDA2CF3A1E1}"/>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521513B4-6112-4A1D-B7DD-FDACDDA21D71}"/>
              </a:ext>
            </a:extLst>
          </p:cNvPr>
          <p:cNvSpPr>
            <a:spLocks noGrp="1"/>
          </p:cNvSpPr>
          <p:nvPr>
            <p:ph type="sldNum" sz="quarter" idx="12"/>
          </p:nvPr>
        </p:nvSpPr>
        <p:spPr/>
        <p:txBody>
          <a:bodyPr/>
          <a:lstStyle/>
          <a:p>
            <a:fld id="{0CA8F325-FE04-4816-A9D3-275544EB5709}" type="slidenum">
              <a:rPr lang="nl-BE" smtClean="0"/>
              <a:t>52</a:t>
            </a:fld>
            <a:endParaRPr lang="nl-BE"/>
          </a:p>
        </p:txBody>
      </p:sp>
    </p:spTree>
    <p:extLst>
      <p:ext uri="{BB962C8B-B14F-4D97-AF65-F5344CB8AC3E}">
        <p14:creationId xmlns:p14="http://schemas.microsoft.com/office/powerpoint/2010/main" val="272798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luchtbrug 1949</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1636" y="1600200"/>
            <a:ext cx="4320728" cy="4525963"/>
          </a:xfrm>
        </p:spPr>
      </p:pic>
      <p:sp>
        <p:nvSpPr>
          <p:cNvPr id="3" name="Tijdelijke aanduiding voor datum 2">
            <a:extLst>
              <a:ext uri="{FF2B5EF4-FFF2-40B4-BE49-F238E27FC236}">
                <a16:creationId xmlns:a16="http://schemas.microsoft.com/office/drawing/2014/main" id="{36A61A5D-B109-425D-A3DC-1B007953A92B}"/>
              </a:ext>
            </a:extLst>
          </p:cNvPr>
          <p:cNvSpPr>
            <a:spLocks noGrp="1"/>
          </p:cNvSpPr>
          <p:nvPr>
            <p:ph type="dt" sz="half" idx="10"/>
          </p:nvPr>
        </p:nvSpPr>
        <p:spPr/>
        <p:txBody>
          <a:bodyPr/>
          <a:lstStyle/>
          <a:p>
            <a:fld id="{4764D7C4-2B2E-47CF-AC01-564F534A3707}" type="datetime1">
              <a:rPr lang="nl-BE" smtClean="0"/>
              <a:t>5/09/2019</a:t>
            </a:fld>
            <a:endParaRPr lang="nl-BE"/>
          </a:p>
        </p:txBody>
      </p:sp>
      <p:sp>
        <p:nvSpPr>
          <p:cNvPr id="5" name="Tijdelijke aanduiding voor voettekst 4">
            <a:extLst>
              <a:ext uri="{FF2B5EF4-FFF2-40B4-BE49-F238E27FC236}">
                <a16:creationId xmlns:a16="http://schemas.microsoft.com/office/drawing/2014/main" id="{4472D63B-8F3A-4DB5-BF48-B8426644D84B}"/>
              </a:ext>
            </a:extLst>
          </p:cNvPr>
          <p:cNvSpPr>
            <a:spLocks noGrp="1"/>
          </p:cNvSpPr>
          <p:nvPr>
            <p:ph type="ftr" sz="quarter" idx="11"/>
          </p:nvPr>
        </p:nvSpPr>
        <p:spPr/>
        <p:txBody>
          <a:bodyPr/>
          <a:lstStyle/>
          <a:p>
            <a:r>
              <a:rPr lang="nl-NL"/>
              <a:t>Over muren, ze scheiden, isoleren én spreken</a:t>
            </a:r>
            <a:endParaRPr lang="nl-BE"/>
          </a:p>
        </p:txBody>
      </p:sp>
      <p:sp>
        <p:nvSpPr>
          <p:cNvPr id="6" name="Tijdelijke aanduiding voor dianummer 5">
            <a:extLst>
              <a:ext uri="{FF2B5EF4-FFF2-40B4-BE49-F238E27FC236}">
                <a16:creationId xmlns:a16="http://schemas.microsoft.com/office/drawing/2014/main" id="{673ED4D6-498D-4739-BB09-6B6A5C76E4B6}"/>
              </a:ext>
            </a:extLst>
          </p:cNvPr>
          <p:cNvSpPr>
            <a:spLocks noGrp="1"/>
          </p:cNvSpPr>
          <p:nvPr>
            <p:ph type="sldNum" sz="quarter" idx="12"/>
          </p:nvPr>
        </p:nvSpPr>
        <p:spPr/>
        <p:txBody>
          <a:bodyPr/>
          <a:lstStyle/>
          <a:p>
            <a:fld id="{0CA8F325-FE04-4816-A9D3-275544EB5709}" type="slidenum">
              <a:rPr lang="nl-BE" smtClean="0"/>
              <a:t>6</a:t>
            </a:fld>
            <a:endParaRPr lang="nl-BE"/>
          </a:p>
        </p:txBody>
      </p:sp>
    </p:spTree>
    <p:extLst>
      <p:ext uri="{BB962C8B-B14F-4D97-AF65-F5344CB8AC3E}">
        <p14:creationId xmlns:p14="http://schemas.microsoft.com/office/powerpoint/2010/main" val="711786087"/>
      </p:ext>
    </p:extLst>
  </p:cSld>
  <p:clrMapOvr>
    <a:masterClrMapping/>
  </p:clrMapOvr>
  <mc:AlternateContent xmlns:mc="http://schemas.openxmlformats.org/markup-compatibility/2006" xmlns:p14="http://schemas.microsoft.com/office/powerpoint/2010/main">
    <mc:Choice Requires="p14">
      <p:transition spd="slow" p14:dur="2000" advTm="40918"/>
    </mc:Choice>
    <mc:Fallback xmlns="">
      <p:transition spd="slow" advTm="4091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eens\Pictures\C-54_landing_at_Tempelhof_19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620688"/>
            <a:ext cx="6731000" cy="53594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57FAB6AA-2BB4-457D-8A7A-BE9839D0BF65}"/>
              </a:ext>
            </a:extLst>
          </p:cNvPr>
          <p:cNvSpPr>
            <a:spLocks noGrp="1"/>
          </p:cNvSpPr>
          <p:nvPr>
            <p:ph type="dt" sz="half" idx="10"/>
          </p:nvPr>
        </p:nvSpPr>
        <p:spPr/>
        <p:txBody>
          <a:bodyPr/>
          <a:lstStyle/>
          <a:p>
            <a:fld id="{894547AE-E9CA-44F3-9D3B-D8474C0C85F6}" type="datetime1">
              <a:rPr lang="nl-BE" smtClean="0"/>
              <a:t>5/09/2019</a:t>
            </a:fld>
            <a:endParaRPr lang="nl-BE"/>
          </a:p>
        </p:txBody>
      </p:sp>
      <p:sp>
        <p:nvSpPr>
          <p:cNvPr id="3" name="Tijdelijke aanduiding voor voettekst 2">
            <a:extLst>
              <a:ext uri="{FF2B5EF4-FFF2-40B4-BE49-F238E27FC236}">
                <a16:creationId xmlns:a16="http://schemas.microsoft.com/office/drawing/2014/main" id="{6E83F99C-147D-4485-A247-C8B19683D28A}"/>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91A074EC-0683-4CA5-B9DD-4856A8353EAD}"/>
              </a:ext>
            </a:extLst>
          </p:cNvPr>
          <p:cNvSpPr>
            <a:spLocks noGrp="1"/>
          </p:cNvSpPr>
          <p:nvPr>
            <p:ph type="sldNum" sz="quarter" idx="12"/>
          </p:nvPr>
        </p:nvSpPr>
        <p:spPr/>
        <p:txBody>
          <a:bodyPr/>
          <a:lstStyle/>
          <a:p>
            <a:fld id="{0CA8F325-FE04-4816-A9D3-275544EB5709}" type="slidenum">
              <a:rPr lang="nl-BE" smtClean="0"/>
              <a:t>7</a:t>
            </a:fld>
            <a:endParaRPr lang="nl-BE"/>
          </a:p>
        </p:txBody>
      </p:sp>
    </p:spTree>
    <p:extLst>
      <p:ext uri="{BB962C8B-B14F-4D97-AF65-F5344CB8AC3E}">
        <p14:creationId xmlns:p14="http://schemas.microsoft.com/office/powerpoint/2010/main" val="556974570"/>
      </p:ext>
    </p:extLst>
  </p:cSld>
  <p:clrMapOvr>
    <a:masterClrMapping/>
  </p:clrMapOvr>
  <mc:AlternateContent xmlns:mc="http://schemas.openxmlformats.org/markup-compatibility/2006" xmlns:p14="http://schemas.microsoft.com/office/powerpoint/2010/main">
    <mc:Choice Requires="p14">
      <p:transition spd="slow" p14:dur="2000" advTm="27958"/>
    </mc:Choice>
    <mc:Fallback xmlns="">
      <p:transition spd="slow" advTm="279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BE" dirty="0"/>
              <a:t>Grootste </a:t>
            </a:r>
            <a:r>
              <a:rPr lang="nl-BE" dirty="0" err="1"/>
              <a:t>airlift</a:t>
            </a:r>
            <a:r>
              <a:rPr lang="nl-BE" dirty="0"/>
              <a:t> ooit</a:t>
            </a:r>
          </a:p>
        </p:txBody>
      </p:sp>
      <p:sp>
        <p:nvSpPr>
          <p:cNvPr id="10" name="Tijdelijke aanduiding voor tekst 9"/>
          <p:cNvSpPr>
            <a:spLocks noGrp="1"/>
          </p:cNvSpPr>
          <p:nvPr>
            <p:ph type="body" idx="1"/>
          </p:nvPr>
        </p:nvSpPr>
        <p:spPr/>
        <p:txBody>
          <a:bodyPr/>
          <a:lstStyle/>
          <a:p>
            <a:endParaRPr lang="nl-BE"/>
          </a:p>
        </p:txBody>
      </p:sp>
      <p:sp>
        <p:nvSpPr>
          <p:cNvPr id="11" name="Tijdelijke aanduiding voor tekst 10"/>
          <p:cNvSpPr>
            <a:spLocks noGrp="1"/>
          </p:cNvSpPr>
          <p:nvPr>
            <p:ph type="body" sz="quarter" idx="3"/>
          </p:nvPr>
        </p:nvSpPr>
        <p:spPr/>
        <p:txBody>
          <a:bodyPr/>
          <a:lstStyle/>
          <a:p>
            <a:r>
              <a:rPr lang="nl-BE" dirty="0"/>
              <a:t>Legendarische piloot</a:t>
            </a:r>
          </a:p>
        </p:txBody>
      </p:sp>
      <p:pic>
        <p:nvPicPr>
          <p:cNvPr id="5" name="Tijdelijke aanduiding voor afbeelding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009" y="1484784"/>
            <a:ext cx="4041775" cy="2692832"/>
          </a:xfrm>
        </p:spPr>
      </p:pic>
      <p:pic>
        <p:nvPicPr>
          <p:cNvPr id="13" name="Tijdelijke aanduiding voor inhoud 12"/>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067944" y="3645024"/>
            <a:ext cx="4998127" cy="2808312"/>
          </a:xfrm>
        </p:spPr>
      </p:pic>
      <p:sp>
        <p:nvSpPr>
          <p:cNvPr id="2" name="Tijdelijke aanduiding voor datum 1">
            <a:extLst>
              <a:ext uri="{FF2B5EF4-FFF2-40B4-BE49-F238E27FC236}">
                <a16:creationId xmlns:a16="http://schemas.microsoft.com/office/drawing/2014/main" id="{DE8EAC69-D687-48FD-A039-4A413A00FA08}"/>
              </a:ext>
            </a:extLst>
          </p:cNvPr>
          <p:cNvSpPr>
            <a:spLocks noGrp="1"/>
          </p:cNvSpPr>
          <p:nvPr>
            <p:ph type="dt" sz="half" idx="10"/>
          </p:nvPr>
        </p:nvSpPr>
        <p:spPr/>
        <p:txBody>
          <a:bodyPr/>
          <a:lstStyle/>
          <a:p>
            <a:fld id="{D3EB0E87-3150-48C0-A3C4-B559793E6535}" type="datetime1">
              <a:rPr lang="nl-BE" smtClean="0"/>
              <a:t>5/09/2019</a:t>
            </a:fld>
            <a:endParaRPr lang="nl-BE"/>
          </a:p>
        </p:txBody>
      </p:sp>
      <p:sp>
        <p:nvSpPr>
          <p:cNvPr id="3" name="Tijdelijke aanduiding voor voettekst 2">
            <a:extLst>
              <a:ext uri="{FF2B5EF4-FFF2-40B4-BE49-F238E27FC236}">
                <a16:creationId xmlns:a16="http://schemas.microsoft.com/office/drawing/2014/main" id="{108680F1-37CF-4DA9-B122-0C5573D3FAC7}"/>
              </a:ext>
            </a:extLst>
          </p:cNvPr>
          <p:cNvSpPr>
            <a:spLocks noGrp="1"/>
          </p:cNvSpPr>
          <p:nvPr>
            <p:ph type="ftr" sz="quarter" idx="11"/>
          </p:nvPr>
        </p:nvSpPr>
        <p:spPr/>
        <p:txBody>
          <a:bodyPr/>
          <a:lstStyle/>
          <a:p>
            <a:r>
              <a:rPr lang="nl-NL"/>
              <a:t>Over muren, ze scheiden, isoleren én spreken</a:t>
            </a:r>
            <a:endParaRPr lang="nl-BE"/>
          </a:p>
        </p:txBody>
      </p:sp>
      <p:sp>
        <p:nvSpPr>
          <p:cNvPr id="4" name="Tijdelijke aanduiding voor dianummer 3">
            <a:extLst>
              <a:ext uri="{FF2B5EF4-FFF2-40B4-BE49-F238E27FC236}">
                <a16:creationId xmlns:a16="http://schemas.microsoft.com/office/drawing/2014/main" id="{2550838B-C889-48E7-8C1F-F1BEE5755FF5}"/>
              </a:ext>
            </a:extLst>
          </p:cNvPr>
          <p:cNvSpPr>
            <a:spLocks noGrp="1"/>
          </p:cNvSpPr>
          <p:nvPr>
            <p:ph type="sldNum" sz="quarter" idx="12"/>
          </p:nvPr>
        </p:nvSpPr>
        <p:spPr/>
        <p:txBody>
          <a:bodyPr/>
          <a:lstStyle/>
          <a:p>
            <a:fld id="{0CA8F325-FE04-4816-A9D3-275544EB5709}" type="slidenum">
              <a:rPr lang="nl-BE" smtClean="0"/>
              <a:t>8</a:t>
            </a:fld>
            <a:endParaRPr lang="nl-BE"/>
          </a:p>
        </p:txBody>
      </p:sp>
    </p:spTree>
    <p:extLst>
      <p:ext uri="{BB962C8B-B14F-4D97-AF65-F5344CB8AC3E}">
        <p14:creationId xmlns:p14="http://schemas.microsoft.com/office/powerpoint/2010/main" val="1011535865"/>
      </p:ext>
    </p:extLst>
  </p:cSld>
  <p:clrMapOvr>
    <a:masterClrMapping/>
  </p:clrMapOvr>
  <mc:AlternateContent xmlns:mc="http://schemas.openxmlformats.org/markup-compatibility/2006" xmlns:p14="http://schemas.microsoft.com/office/powerpoint/2010/main">
    <mc:Choice Requires="p14">
      <p:transition spd="slow" p14:dur="2000" advTm="35774"/>
    </mc:Choice>
    <mc:Fallback xmlns="">
      <p:transition spd="slow" advTm="3577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koude oorlog (1948-1989)</a:t>
            </a:r>
          </a:p>
        </p:txBody>
      </p:sp>
      <p:sp>
        <p:nvSpPr>
          <p:cNvPr id="3" name="Tijdelijke aanduiding voor tekst 2"/>
          <p:cNvSpPr>
            <a:spLocks noGrp="1"/>
          </p:cNvSpPr>
          <p:nvPr>
            <p:ph type="body" idx="1"/>
          </p:nvPr>
        </p:nvSpPr>
        <p:spPr/>
        <p:txBody>
          <a:bodyPr/>
          <a:lstStyle/>
          <a:p>
            <a:r>
              <a:rPr lang="nl-BE" dirty="0"/>
              <a:t>De Luchtbrug voor Berlijn</a:t>
            </a:r>
          </a:p>
        </p:txBody>
      </p:sp>
      <p:sp>
        <p:nvSpPr>
          <p:cNvPr id="4" name="Tijdelijke aanduiding voor tekst 3"/>
          <p:cNvSpPr>
            <a:spLocks noGrp="1"/>
          </p:cNvSpPr>
          <p:nvPr>
            <p:ph type="body" sz="quarter" idx="3"/>
          </p:nvPr>
        </p:nvSpPr>
        <p:spPr/>
        <p:txBody>
          <a:bodyPr/>
          <a:lstStyle/>
          <a:p>
            <a:r>
              <a:rPr lang="nl-BE" dirty="0"/>
              <a:t>De eerste grote confrontatie </a:t>
            </a:r>
          </a:p>
        </p:txBody>
      </p:sp>
      <p:pic>
        <p:nvPicPr>
          <p:cNvPr id="2050" name="Picture 2" descr="C:\Users\geens\Pictures\Berlin-in-the-Balance-1945-1949-The-Blockade-the.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186735" y="2212975"/>
            <a:ext cx="2582704" cy="39131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ens\Pictures\1949-The-Berlin-Airlift-Ends-First.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276872"/>
            <a:ext cx="5425806" cy="4069355"/>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atum 4">
            <a:extLst>
              <a:ext uri="{FF2B5EF4-FFF2-40B4-BE49-F238E27FC236}">
                <a16:creationId xmlns:a16="http://schemas.microsoft.com/office/drawing/2014/main" id="{92EE3C20-21B2-46EC-BF3D-68B2396CD1BC}"/>
              </a:ext>
            </a:extLst>
          </p:cNvPr>
          <p:cNvSpPr>
            <a:spLocks noGrp="1"/>
          </p:cNvSpPr>
          <p:nvPr>
            <p:ph type="dt" sz="half" idx="10"/>
          </p:nvPr>
        </p:nvSpPr>
        <p:spPr/>
        <p:txBody>
          <a:bodyPr/>
          <a:lstStyle/>
          <a:p>
            <a:fld id="{C8034019-D2F8-4A2B-9CC7-7C4EFDB8F14E}" type="datetime1">
              <a:rPr lang="nl-BE" smtClean="0"/>
              <a:t>5/09/2019</a:t>
            </a:fld>
            <a:endParaRPr lang="nl-BE"/>
          </a:p>
        </p:txBody>
      </p:sp>
      <p:sp>
        <p:nvSpPr>
          <p:cNvPr id="6" name="Tijdelijke aanduiding voor voettekst 5">
            <a:extLst>
              <a:ext uri="{FF2B5EF4-FFF2-40B4-BE49-F238E27FC236}">
                <a16:creationId xmlns:a16="http://schemas.microsoft.com/office/drawing/2014/main" id="{0AD055A8-E4AD-4E71-8ECE-73B45462CD39}"/>
              </a:ext>
            </a:extLst>
          </p:cNvPr>
          <p:cNvSpPr>
            <a:spLocks noGrp="1"/>
          </p:cNvSpPr>
          <p:nvPr>
            <p:ph type="ftr" sz="quarter" idx="11"/>
          </p:nvPr>
        </p:nvSpPr>
        <p:spPr/>
        <p:txBody>
          <a:bodyPr/>
          <a:lstStyle/>
          <a:p>
            <a:r>
              <a:rPr lang="nl-NL"/>
              <a:t>Over muren, ze scheiden, isoleren én spreken</a:t>
            </a:r>
            <a:endParaRPr lang="nl-BE"/>
          </a:p>
        </p:txBody>
      </p:sp>
      <p:sp>
        <p:nvSpPr>
          <p:cNvPr id="7" name="Tijdelijke aanduiding voor dianummer 6">
            <a:extLst>
              <a:ext uri="{FF2B5EF4-FFF2-40B4-BE49-F238E27FC236}">
                <a16:creationId xmlns:a16="http://schemas.microsoft.com/office/drawing/2014/main" id="{C2368E8D-E125-410D-9F66-46554ADBD86A}"/>
              </a:ext>
            </a:extLst>
          </p:cNvPr>
          <p:cNvSpPr>
            <a:spLocks noGrp="1"/>
          </p:cNvSpPr>
          <p:nvPr>
            <p:ph type="sldNum" sz="quarter" idx="12"/>
          </p:nvPr>
        </p:nvSpPr>
        <p:spPr/>
        <p:txBody>
          <a:bodyPr/>
          <a:lstStyle/>
          <a:p>
            <a:fld id="{0CA8F325-FE04-4816-A9D3-275544EB5709}" type="slidenum">
              <a:rPr lang="nl-BE" smtClean="0"/>
              <a:t>9</a:t>
            </a:fld>
            <a:endParaRPr lang="nl-BE"/>
          </a:p>
        </p:txBody>
      </p:sp>
    </p:spTree>
    <p:extLst>
      <p:ext uri="{BB962C8B-B14F-4D97-AF65-F5344CB8AC3E}">
        <p14:creationId xmlns:p14="http://schemas.microsoft.com/office/powerpoint/2010/main" val="3327938821"/>
      </p:ext>
    </p:extLst>
  </p:cSld>
  <p:clrMapOvr>
    <a:masterClrMapping/>
  </p:clrMapOvr>
  <mc:AlternateContent xmlns:mc="http://schemas.openxmlformats.org/markup-compatibility/2006" xmlns:p14="http://schemas.microsoft.com/office/powerpoint/2010/main">
    <mc:Choice Requires="p14">
      <p:transition spd="slow" p14:dur="2000" advTm="66661"/>
    </mc:Choice>
    <mc:Fallback xmlns="">
      <p:transition spd="slow" advTm="66661"/>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2080</TotalTime>
  <Words>3751</Words>
  <Application>Microsoft Office PowerPoint</Application>
  <PresentationFormat>Diavoorstelling (4:3)</PresentationFormat>
  <Paragraphs>346</Paragraphs>
  <Slides>52</Slides>
  <Notes>19</Notes>
  <HiddenSlides>0</HiddenSlides>
  <MMClips>5</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52</vt:i4>
      </vt:variant>
    </vt:vector>
  </HeadingPairs>
  <TitlesOfParts>
    <vt:vector size="59" baseType="lpstr">
      <vt:lpstr>Arial</vt:lpstr>
      <vt:lpstr>Calibri</vt:lpstr>
      <vt:lpstr>Century Gothic</vt:lpstr>
      <vt:lpstr>Courier New</vt:lpstr>
      <vt:lpstr>Open Sans</vt:lpstr>
      <vt:lpstr>Palatino Linotype</vt:lpstr>
      <vt:lpstr>Executive</vt:lpstr>
      <vt:lpstr>MUREN &amp;  MENSEN</vt:lpstr>
      <vt:lpstr>Conferentie van Jalta, februari 1945</vt:lpstr>
      <vt:lpstr> Conferentie van Potsdam juli-augustus 1945 Conferentie van Potsdam</vt:lpstr>
      <vt:lpstr>De DDR werd in 1949 opgericht door de Sovjet-Unie</vt:lpstr>
      <vt:lpstr>De blokkade van Berlijn</vt:lpstr>
      <vt:lpstr>De luchtbrug 1949</vt:lpstr>
      <vt:lpstr>PowerPoint-presentatie</vt:lpstr>
      <vt:lpstr>Grootste airlift ooit</vt:lpstr>
      <vt:lpstr>De koude oorlog (1948-1989)</vt:lpstr>
      <vt:lpstr>De jaren vijftig: Oost tegenover West</vt:lpstr>
      <vt:lpstr>Chroestsjov: ‘53 tot ‘64</vt:lpstr>
      <vt:lpstr>De jaren 50 en 60: Wirtschaftswunder</vt:lpstr>
      <vt:lpstr>1949-1961</vt:lpstr>
      <vt:lpstr>Bouw van een muur: Ulbricht had de toestemming/bevel van Chroesjtsov</vt:lpstr>
      <vt:lpstr>PowerPoint-presentatie</vt:lpstr>
      <vt:lpstr>PowerPoint-presentatie</vt:lpstr>
      <vt:lpstr>De Berlijnse muur,45 km lang</vt:lpstr>
      <vt:lpstr>Waarom en hoe de DDR ontvluchten?</vt:lpstr>
      <vt:lpstr>PowerPoint-presentatie</vt:lpstr>
      <vt:lpstr>De Brandenburger Tor</vt:lpstr>
      <vt:lpstr>26.10.61: confrontatie bij Checkpoint Charlie </vt:lpstr>
      <vt:lpstr>J.F.K. nov.1963</vt:lpstr>
      <vt:lpstr>De muur groeide gedurende 30 lange jaren</vt:lpstr>
      <vt:lpstr>DDR en het Sovjetimperium</vt:lpstr>
      <vt:lpstr>Dertig jaren lang was het Russische leger present in de DDR</vt:lpstr>
      <vt:lpstr>PowerPoint-presentatie</vt:lpstr>
      <vt:lpstr>Leven achter de muur?</vt:lpstr>
      <vt:lpstr>Het onderwijs in de DDR?</vt:lpstr>
      <vt:lpstr>Elk lesuur begint met:“Für Frieden und Sozialismus seid bereit”….. „immer bereit“.</vt:lpstr>
      <vt:lpstr>PowerPoint-presentatie</vt:lpstr>
      <vt:lpstr>De Oostduitse Wirtschaft</vt:lpstr>
      <vt:lpstr>Expo Trabanten in Oost-Berlijn</vt:lpstr>
      <vt:lpstr>Ideologie van de DDR</vt:lpstr>
      <vt:lpstr>Hoe de DDR ontvluchten: over de MUUR</vt:lpstr>
      <vt:lpstr>Waarom en hoe de DDR ontvluchten?</vt:lpstr>
      <vt:lpstr>Leonid Brezjnev : leider van de Sovjet Unie van 1964 tot 1982</vt:lpstr>
      <vt:lpstr>PowerPoint-presentatie</vt:lpstr>
      <vt:lpstr>De eerste openingen in het IJzeren Gordijn</vt:lpstr>
      <vt:lpstr>Michael Gorbat-sjov (1985-1991)</vt:lpstr>
      <vt:lpstr>Einde van de Koude Oorlog (1987-1989)</vt:lpstr>
      <vt:lpstr>Opening Berlijnse muur door misverstand….</vt:lpstr>
      <vt:lpstr>PowerPoint-presentatie</vt:lpstr>
      <vt:lpstr>In Dresden, december 1989, enkele weken na de val van de muur: Stasi /KGB /Kohl/Moskou….</vt:lpstr>
      <vt:lpstr>December 1989</vt:lpstr>
      <vt:lpstr>PowerPoint-presentatie</vt:lpstr>
      <vt:lpstr>Gevolgen van de val van de muur: die Wende</vt:lpstr>
      <vt:lpstr>5e en 6° leerjaar van de Sint-Albertschool in Molenbeek tekenden “de muur”.</vt:lpstr>
      <vt:lpstr>Na de val van de Berlijnse muur (09.11.1989)</vt:lpstr>
      <vt:lpstr>Muren tussen mensen in tijden van crisis</vt:lpstr>
      <vt:lpstr>Muren in Europa</vt:lpstr>
      <vt:lpstr>Nog meer “Muren”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geens</dc:creator>
  <cp:lastModifiedBy>Jan Geens</cp:lastModifiedBy>
  <cp:revision>162</cp:revision>
  <cp:lastPrinted>2019-09-04T15:26:48Z</cp:lastPrinted>
  <dcterms:created xsi:type="dcterms:W3CDTF">2018-05-15T21:07:08Z</dcterms:created>
  <dcterms:modified xsi:type="dcterms:W3CDTF">2019-09-05T19:48:14Z</dcterms:modified>
</cp:coreProperties>
</file>