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64" r:id="rId5"/>
    <p:sldId id="266" r:id="rId6"/>
    <p:sldId id="267" r:id="rId7"/>
    <p:sldId id="263" r:id="rId8"/>
    <p:sldId id="261" r:id="rId9"/>
    <p:sldId id="265" r:id="rId10"/>
    <p:sldId id="260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Geens" initials="JG" lastIdx="1" clrIdx="0">
    <p:extLst>
      <p:ext uri="{19B8F6BF-5375-455C-9EA6-DF929625EA0E}">
        <p15:presenceInfo xmlns:p15="http://schemas.microsoft.com/office/powerpoint/2012/main" userId="8d90ff9622ad99d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86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stemplicht?</c:v>
                </c:pt>
              </c:strCache>
            </c:strRef>
          </c:tx>
          <c:explosion val="25"/>
          <c:cat>
            <c:strRef>
              <c:f>Blad1!$A$2:$A$5</c:f>
              <c:strCache>
                <c:ptCount val="2"/>
                <c:pt idx="0">
                  <c:v>ja</c:v>
                </c:pt>
                <c:pt idx="1">
                  <c:v>neen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22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D4-4C8A-8F2F-9CDDC19AA8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Reeks 1</c:v>
                </c:pt>
              </c:strCache>
            </c:strRef>
          </c:tx>
          <c:explosion val="25"/>
          <c:cat>
            <c:strRef>
              <c:f>Blad1!$A$2:$A$5</c:f>
              <c:strCache>
                <c:ptCount val="2"/>
                <c:pt idx="0">
                  <c:v>ja</c:v>
                </c:pt>
                <c:pt idx="1">
                  <c:v>neen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44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11-4C71-A3EA-12CEE7F0C34B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Kolom1</c:v>
                </c:pt>
              </c:strCache>
            </c:strRef>
          </c:tx>
          <c:explosion val="25"/>
          <c:cat>
            <c:strRef>
              <c:f>Blad1!$A$2:$A$5</c:f>
              <c:strCache>
                <c:ptCount val="2"/>
                <c:pt idx="0">
                  <c:v>ja</c:v>
                </c:pt>
                <c:pt idx="1">
                  <c:v>neen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911-4C71-A3EA-12CEE7F0C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ja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vote?</c:v>
                </c:pt>
                <c:pt idx="1">
                  <c:v>stemplicht</c:v>
                </c:pt>
                <c:pt idx="2">
                  <c:v>2019</c:v>
                </c:pt>
                <c:pt idx="3">
                  <c:v>inspraak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44</c:v>
                </c:pt>
                <c:pt idx="1">
                  <c:v>22</c:v>
                </c:pt>
                <c:pt idx="2">
                  <c:v>44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4B-4B4D-8FC5-283ED25A401D}"/>
            </c:ext>
          </c:extLst>
        </c:ser>
        <c:ser>
          <c:idx val="1"/>
          <c:order val="1"/>
          <c:tx>
            <c:strRef>
              <c:f>Blad1!$C$1</c:f>
              <c:strCache>
                <c:ptCount val="1"/>
                <c:pt idx="0">
                  <c:v>neen</c:v>
                </c:pt>
              </c:strCache>
            </c:strRef>
          </c:tx>
          <c:invertIfNegative val="0"/>
          <c:cat>
            <c:strRef>
              <c:f>Blad1!$A$2:$A$5</c:f>
              <c:strCache>
                <c:ptCount val="4"/>
                <c:pt idx="0">
                  <c:v>vote?</c:v>
                </c:pt>
                <c:pt idx="1">
                  <c:v>stemplicht</c:v>
                </c:pt>
                <c:pt idx="2">
                  <c:v>2019</c:v>
                </c:pt>
                <c:pt idx="3">
                  <c:v>inspraak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  <c:pt idx="0">
                  <c:v>6</c:v>
                </c:pt>
                <c:pt idx="1">
                  <c:v>28</c:v>
                </c:pt>
                <c:pt idx="2">
                  <c:v>6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4B-4B4D-8FC5-283ED25A40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92025344"/>
        <c:axId val="192026880"/>
        <c:axId val="0"/>
      </c:bar3DChart>
      <c:catAx>
        <c:axId val="192025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2026880"/>
        <c:crosses val="autoZero"/>
        <c:auto val="1"/>
        <c:lblAlgn val="ctr"/>
        <c:lblOffset val="100"/>
        <c:noMultiLvlLbl val="0"/>
      </c:catAx>
      <c:valAx>
        <c:axId val="1920268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9202534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1"/>
          <c:order val="0"/>
          <c:tx>
            <c:strRef>
              <c:f>Blad1!$C$1</c:f>
              <c:strCache>
                <c:ptCount val="1"/>
                <c:pt idx="0">
                  <c:v>Kolom1</c:v>
                </c:pt>
              </c:strCache>
            </c:strRef>
          </c:tx>
          <c:explosion val="25"/>
          <c:cat>
            <c:strRef>
              <c:f>Blad1!$A$2:$A$5</c:f>
              <c:strCache>
                <c:ptCount val="2"/>
                <c:pt idx="0">
                  <c:v>ja</c:v>
                </c:pt>
                <c:pt idx="1">
                  <c:v>neen</c:v>
                </c:pt>
              </c:strCache>
            </c:strRef>
          </c:cat>
          <c:val>
            <c:numRef>
              <c:f>Blad1!$C$2:$C$5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911-4C71-A3EA-12CEE7F0C3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l-BE"/>
    </a:p>
  </c:txPr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5-12T17:02:20.911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37768-2D60-4E3C-BBC0-CB0A74B2840A}" type="datetimeFigureOut">
              <a:rPr lang="nl-BE" smtClean="0"/>
              <a:t>13/09/2019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5C5A-277E-4A05-BC37-AF74901B628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889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r>
              <a:rPr lang="nl-BE"/>
              <a:t>20-21/05/2019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nl-BE"/>
              <a:t>WAHL-Projekt - Kifissia 20.05.2019 -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D65573B-982C-4C15-83E1-3CF2B283F961}" type="slidenum">
              <a:rPr lang="nl-BE" smtClean="0"/>
              <a:t>‹nr.›</a:t>
            </a:fld>
            <a:endParaRPr lang="nl-BE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google.com/url?sa=i&amp;rct=j&amp;q=&amp;esrc=s&amp;source=images&amp;cd=&amp;cad=rja&amp;uact=8&amp;ved=2ahUKEwi47Ljog5biAhWSzqQKHca9BjYQjRx6BAgBEAU&amp;url=https%3A%2F%2Fwww.nemokennislink.nl%2Fpublicaties%2Fsatelliet-brengt-luchtvervuiling-in-kaart%2F&amp;psig=AOvVaw3uKo8KVqmXqYlORBWx_NFe&amp;ust=1557751632587109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com/url?sa=i&amp;rct=j&amp;q=&amp;esrc=s&amp;source=images&amp;cd=&amp;cad=rja&amp;uact=8&amp;ved=2ahUKEwiI1vzjgpbiAhWRCewKHQeyBkgQjRx6BAgBEAU&amp;url=http%3A%2F%2Fkaartbelgie.net%2Fprovincies-in-belgie%2F&amp;psig=AOvVaw0dpwQNHvVxyFbSdzE4uzHB&amp;ust=1557751431624046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jpeg"/><Relationship Id="rId4" Type="http://schemas.openxmlformats.org/officeDocument/2006/relationships/hyperlink" Target="https://www.google.com/url?sa=i&amp;rct=j&amp;q=&amp;esrc=s&amp;source=images&amp;cd=&amp;cad=rja&amp;uact=8&amp;ved=2ahUKEwjvhIj9hZbiAhWM26QKHY-BAIMQjRx6BAgBEAU&amp;url=https%3A%2F%2Fwww.mijntenttrailer.nl%2Fvakantie%2Fwat-wordt-jou-kampeerbestemming%2F&amp;psig=AOvVaw3WN_0mXF9gQ6a9ca0SISZV&amp;ust=155775232984751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/>
              <a:t>Fühlst du dich immer noch in der Politik vertreten?</a:t>
            </a:r>
          </a:p>
          <a:p>
            <a:r>
              <a:rPr lang="de-DE" dirty="0"/>
              <a:t>Wie geht es unserer westlichen Demokratie?</a:t>
            </a:r>
            <a:endParaRPr lang="nl-BE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err="1"/>
              <a:t>Sonntag</a:t>
            </a:r>
            <a:r>
              <a:rPr lang="nl-BE" dirty="0"/>
              <a:t> 26 </a:t>
            </a:r>
            <a:r>
              <a:rPr lang="nl-BE" dirty="0" err="1"/>
              <a:t>mai</a:t>
            </a:r>
            <a:r>
              <a:rPr lang="nl-BE" dirty="0"/>
              <a:t>: WAHL in </a:t>
            </a:r>
            <a:r>
              <a:rPr lang="nl-BE" dirty="0" err="1"/>
              <a:t>Belgien</a:t>
            </a:r>
            <a:endParaRPr lang="nl-BE" dirty="0"/>
          </a:p>
        </p:txBody>
      </p:sp>
      <p:pic>
        <p:nvPicPr>
          <p:cNvPr id="1026" name="Picture 2" descr="C:\Users\geens\Desktop\VOTE_logo_print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2164" y="206797"/>
            <a:ext cx="1674291" cy="1674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Afbeelding 5" descr="C:\Users\User\AppData\Local\Microsoft\Windows\INetCache\IE\OU658OEJ\Logo.png">
            <a:extLst>
              <a:ext uri="{FF2B5EF4-FFF2-40B4-BE49-F238E27FC236}">
                <a16:creationId xmlns:a16="http://schemas.microsoft.com/office/drawing/2014/main" id="{C22688A1-A23B-4549-B36F-9BAF50F80EC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661248"/>
            <a:ext cx="3076575" cy="819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766AB8B6-CF3C-4C6C-BA4E-E7B853E427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42607"/>
            <a:ext cx="5106599" cy="1219201"/>
          </a:xfrm>
          <a:prstGeom prst="rect">
            <a:avLst/>
          </a:prstGeom>
        </p:spPr>
      </p:pic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E6AA43-0BAB-4014-9A6E-FFC41A5F3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21988A-B51F-4EAC-A799-D49D146FA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903E971B-22B7-45BF-86BE-AAD2A1FBA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304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Ein sehr ernstes Problem: Luftverschmutzung</a:t>
            </a:r>
            <a:endParaRPr lang="nl-BE" dirty="0"/>
          </a:p>
        </p:txBody>
      </p:sp>
      <p:pic>
        <p:nvPicPr>
          <p:cNvPr id="3074" name="Picture 2" descr="Afbeeldingsresultaat voor landkaart van belgië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143625" cy="454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346AB2D-541D-45C2-8C5A-575A87D7D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E41C9E8-D52D-42DF-A314-A0D3C521E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07D54A5-50CB-4494-8693-D3219143E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33106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4C4C04-B812-49BC-AE23-386CCA56A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Politiker legen die Messlatte nicht hoch genug.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C2BEF0E-EDEC-4725-84B0-F4A004C763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Was </a:t>
            </a:r>
            <a:r>
              <a:rPr lang="nl-BE" dirty="0" err="1"/>
              <a:t>kann</a:t>
            </a:r>
            <a:r>
              <a:rPr lang="nl-BE" dirty="0"/>
              <a:t> man </a:t>
            </a:r>
            <a:r>
              <a:rPr lang="nl-BE" dirty="0" err="1"/>
              <a:t>machen</a:t>
            </a:r>
            <a:r>
              <a:rPr lang="nl-BE" dirty="0"/>
              <a:t>?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1FF2CBB-538F-409C-913A-6AD15EEFD0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Unternehmer, Bürger, Aktionsgruppen müssen gehört werden: Dies kann erreicht werden durch:</a:t>
            </a:r>
          </a:p>
          <a:p>
            <a:r>
              <a:rPr lang="de-DE" dirty="0"/>
              <a:t>Teilnehmergruppen oder "Werkbänke".</a:t>
            </a:r>
          </a:p>
          <a:p>
            <a:r>
              <a:rPr lang="de-DE" dirty="0"/>
              <a:t>Zusammenstellung einzelner Bürger, möglicherweise durch Auslosung, mit Abgeordneten.</a:t>
            </a:r>
          </a:p>
          <a:p>
            <a:r>
              <a:rPr lang="de-DE" dirty="0"/>
              <a:t>Das Referendum ist auch ein gültiges Instrument.</a:t>
            </a: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FE87113-898A-4E5E-842F-936D6BB316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dirty="0"/>
              <a:t>Vorsicht vor den sozialen Medien</a:t>
            </a:r>
            <a:endParaRPr lang="nl-BE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F75AB3B-5593-4A03-9A56-BD19A7880B2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Es gibt sicherlich Vorteile, aber die Minuspunkte kommen durch.</a:t>
            </a:r>
          </a:p>
          <a:p>
            <a:r>
              <a:rPr lang="de-DE" dirty="0"/>
              <a:t>Der anonyme Charakter führt zu vielen gefälschten Nachrichten und Hassbotschaften.</a:t>
            </a:r>
          </a:p>
          <a:p>
            <a:r>
              <a:rPr lang="de-DE" dirty="0"/>
              <a:t>Die Einfachheit von Twitter.... ist pure Aufmerksamkeit weckend.....</a:t>
            </a:r>
          </a:p>
          <a:p>
            <a:r>
              <a:rPr lang="de-DE" dirty="0"/>
              <a:t>Die vielen kleinen Trumps.....</a:t>
            </a:r>
          </a:p>
          <a:p>
            <a:r>
              <a:rPr lang="de-DE" dirty="0"/>
              <a:t>Oft geht es darum, den Dialog zu sabotieren und viel Narzissmus gehört dazu.</a:t>
            </a:r>
            <a:endParaRPr lang="nl-BE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A085B30-6F59-4487-8D46-8F1AE60B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3EF49A18-8C82-45A8-8951-148D638A4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AFB0C95-DDFB-43FE-97BA-2FB851BB7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92408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7EC974-5DFC-4852-A68E-55D025742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Es gibt einen Unterschied in den Generationen, alt gegen jung.....</a:t>
            </a:r>
            <a:endParaRPr lang="nl-BE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8FBA3EE-F2B5-4039-A6AD-4FF3519A99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  <a:p>
            <a:r>
              <a:rPr lang="de-DE" dirty="0"/>
              <a:t>Ältere Menschen: ab 40 Jahren und mehr</a:t>
            </a: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52A8EAB-8C91-4C2D-A4DA-30AA16428F5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Es gibt eine wahlbedingte Dominanz der älteren Menschen.</a:t>
            </a:r>
          </a:p>
          <a:p>
            <a:r>
              <a:rPr lang="de-DE" dirty="0"/>
              <a:t>Über 40+ Leute sind im Wahllokal zuständig.</a:t>
            </a:r>
          </a:p>
          <a:p>
            <a:r>
              <a:rPr lang="de-DE" dirty="0"/>
              <a:t>Und auch anderswo: Denken Sie an Nigel Farage, einen 55er, der den ganzen Brexit in Bewegung setzte.</a:t>
            </a:r>
            <a:endParaRPr lang="nl-BE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29C90B6-6839-4EA0-9175-BFAC73F5A2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de-DE" sz="1800" dirty="0"/>
              <a:t>Junge Menschen: Sie glauben jetzt weniger an die Demokratie.</a:t>
            </a:r>
            <a:endParaRPr lang="nl-BE" sz="18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55063C1-48C3-4BA5-94E0-F735BF68871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Sie suchen nach einer anderen Form der Demokratie, mit echtem Engagement.</a:t>
            </a:r>
          </a:p>
          <a:p>
            <a:r>
              <a:rPr lang="de-DE" dirty="0"/>
              <a:t>Viele glauben an ein autoritäres Regime.....</a:t>
            </a:r>
          </a:p>
          <a:p>
            <a:r>
              <a:rPr lang="de-DE" dirty="0"/>
              <a:t>So wird es noch eine Weile weitergehen: Deshalb müssen wir unsere Bemühungen fortsetzen.</a:t>
            </a:r>
            <a:endParaRPr lang="nl-BE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83FC1B4-8B41-4254-8D46-DAA638368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0CE60EE-C31C-4E95-A577-E82B35E75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26E9011-622D-43A0-BAEF-E1D21F3B1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7931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B6AEB-66AF-4A2A-B4D4-74853E8AA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Die </a:t>
            </a:r>
            <a:r>
              <a:rPr lang="nl-BE" dirty="0" err="1"/>
              <a:t>Aufgabe</a:t>
            </a:r>
            <a:r>
              <a:rPr lang="nl-BE" dirty="0"/>
              <a:t>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9F0CA6B-B813-4617-9B60-E0FE52FBE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wird eine Weile so sein - der Populismus wächst.... wie lange?</a:t>
            </a:r>
          </a:p>
          <a:p>
            <a:r>
              <a:rPr lang="de-DE" dirty="0"/>
              <a:t>Es liegt an uns, darüber nachzudenken und etwas dagegen zu unternehmen,</a:t>
            </a:r>
          </a:p>
          <a:p>
            <a:r>
              <a:rPr lang="de-DE" dirty="0"/>
              <a:t>Indem wir weiter auf eine </a:t>
            </a:r>
            <a:r>
              <a:rPr lang="de-DE" dirty="0" err="1"/>
              <a:t>kollaborativere</a:t>
            </a:r>
            <a:r>
              <a:rPr lang="de-DE" dirty="0"/>
              <a:t> und damit viel besser funktionierende Demokratie hinarbeiten.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511671-EA39-41B7-9C74-8B832EADD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F963AD9-144A-4FEF-93BE-B46EA1DE3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0ED17B-7A44-41A3-8012-F15D32C87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39576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ein kleines komplexes Land mit… Wahlverpflichtung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/>
              <a:t>Am 14.10.2018 fanden Kommunal- und Provinzwahlen statt.</a:t>
            </a:r>
          </a:p>
          <a:p>
            <a:pPr marL="0" indent="0">
              <a:buNone/>
            </a:pPr>
            <a:r>
              <a:rPr lang="de-DE" dirty="0"/>
              <a:t>Am 26. Mai 2019 werden wir die Abgeordneten wählen für:   </a:t>
            </a:r>
          </a:p>
          <a:p>
            <a:pPr marL="0" indent="0">
              <a:buNone/>
            </a:pPr>
            <a:r>
              <a:rPr lang="de-DE" dirty="0"/>
              <a:t>        </a:t>
            </a:r>
          </a:p>
          <a:p>
            <a:pPr marL="0" indent="0">
              <a:buNone/>
            </a:pPr>
            <a:r>
              <a:rPr lang="de-DE" dirty="0"/>
              <a:t>         - Das Föderale oder Bundesparlament</a:t>
            </a:r>
          </a:p>
          <a:p>
            <a:pPr marL="0" indent="0">
              <a:buNone/>
            </a:pPr>
            <a:r>
              <a:rPr lang="de-DE" dirty="0"/>
              <a:t>         - Flämisch, Wallonisch und Brüsseler </a:t>
            </a:r>
          </a:p>
          <a:p>
            <a:pPr marL="0" indent="0">
              <a:buNone/>
            </a:pPr>
            <a:r>
              <a:rPr lang="de-DE" dirty="0"/>
              <a:t>           Regionales Parlament</a:t>
            </a:r>
          </a:p>
          <a:p>
            <a:pPr marL="0" indent="0">
              <a:buNone/>
            </a:pPr>
            <a:r>
              <a:rPr lang="de-DE" dirty="0"/>
              <a:t>         - Gemeinschaften: die deutschsprachige</a:t>
            </a:r>
          </a:p>
          <a:p>
            <a:pPr marL="0" indent="0">
              <a:buNone/>
            </a:pPr>
            <a:r>
              <a:rPr lang="de-DE" dirty="0"/>
              <a:t>           Gemeinschaft und die französischsprachige.</a:t>
            </a:r>
          </a:p>
          <a:p>
            <a:pPr marL="0" indent="0">
              <a:buNone/>
            </a:pPr>
            <a:r>
              <a:rPr lang="de-DE" dirty="0"/>
              <a:t>         - das Europäische Parlament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206DA93-0FF5-4396-BFCA-9A7D3194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4E32A-88CC-4DB5-BA13-E18E6AA3B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FC78813-AC3B-4D76-B3A6-C90BF2BF3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08393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Ein</a:t>
            </a:r>
            <a:r>
              <a:rPr lang="nl-BE" dirty="0"/>
              <a:t> </a:t>
            </a:r>
            <a:r>
              <a:rPr lang="nl-BE" dirty="0" err="1"/>
              <a:t>kleinER</a:t>
            </a:r>
            <a:r>
              <a:rPr lang="nl-BE" dirty="0"/>
              <a:t> Staat in </a:t>
            </a:r>
            <a:r>
              <a:rPr lang="nl-BE" dirty="0" err="1"/>
              <a:t>deR</a:t>
            </a:r>
            <a:r>
              <a:rPr lang="nl-BE" dirty="0"/>
              <a:t> EU</a:t>
            </a:r>
          </a:p>
        </p:txBody>
      </p:sp>
      <p:pic>
        <p:nvPicPr>
          <p:cNvPr id="2050" name="Picture 2" descr="Gerelateerde afbeeld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857500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erelateerde afbeeldi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24672"/>
            <a:ext cx="5867400" cy="549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149D747-3D4B-442C-89A4-1B3B0E02E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9F2872-F9E3-447B-8DC4-61A43833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194DEF-2E9C-4274-A156-655F564E9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959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/>
              <a:t>DurchgefÜhrte</a:t>
            </a:r>
            <a:r>
              <a:rPr lang="nl-BE" dirty="0"/>
              <a:t> </a:t>
            </a:r>
            <a:r>
              <a:rPr lang="nl-BE" dirty="0" err="1"/>
              <a:t>AktivitÄten</a:t>
            </a:r>
            <a:r>
              <a:rPr lang="nl-BE" dirty="0"/>
              <a:t> </a:t>
            </a:r>
            <a:r>
              <a:rPr lang="nl-BE" dirty="0" err="1"/>
              <a:t>unseres</a:t>
            </a:r>
            <a:r>
              <a:rPr lang="nl-BE" dirty="0"/>
              <a:t> Forums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nl-BE" sz="5600" dirty="0"/>
              <a:t>1 en 11.08.2018: WAHL : Bus- </a:t>
            </a:r>
            <a:r>
              <a:rPr lang="nl-BE" sz="5600" dirty="0" err="1"/>
              <a:t>und</a:t>
            </a:r>
            <a:r>
              <a:rPr lang="nl-BE" sz="5600" dirty="0"/>
              <a:t> </a:t>
            </a:r>
            <a:r>
              <a:rPr lang="nl-BE" sz="5600" dirty="0" err="1"/>
              <a:t>Marktplatzbefragung</a:t>
            </a:r>
            <a:endParaRPr lang="nl-BE" sz="5600" dirty="0"/>
          </a:p>
          <a:p>
            <a:endParaRPr lang="nl-BE" sz="5600" dirty="0"/>
          </a:p>
          <a:p>
            <a:r>
              <a:rPr lang="nl-BE" sz="5600" dirty="0"/>
              <a:t>18-19.09.2018: Meeting </a:t>
            </a:r>
            <a:r>
              <a:rPr lang="nl-BE" sz="5600" dirty="0" err="1"/>
              <a:t>mit</a:t>
            </a:r>
            <a:r>
              <a:rPr lang="nl-BE" sz="5600" dirty="0"/>
              <a:t> den </a:t>
            </a:r>
            <a:r>
              <a:rPr lang="nl-BE" sz="5600" dirty="0" err="1"/>
              <a:t>Projektpartnern</a:t>
            </a:r>
            <a:r>
              <a:rPr lang="nl-BE" sz="5600" dirty="0"/>
              <a:t> in Mechelen, </a:t>
            </a:r>
            <a:r>
              <a:rPr lang="nl-BE" sz="5600" dirty="0" err="1"/>
              <a:t>Besuch</a:t>
            </a:r>
            <a:r>
              <a:rPr lang="nl-BE" sz="5600" dirty="0"/>
              <a:t> des </a:t>
            </a:r>
            <a:r>
              <a:rPr lang="nl-BE" sz="5600" dirty="0" err="1"/>
              <a:t>Rathauses</a:t>
            </a:r>
            <a:r>
              <a:rPr lang="nl-BE" sz="5600" dirty="0"/>
              <a:t>, </a:t>
            </a:r>
            <a:r>
              <a:rPr lang="nl-BE" sz="5600" dirty="0" err="1"/>
              <a:t>Arbeitstreffen</a:t>
            </a:r>
            <a:r>
              <a:rPr lang="nl-BE" sz="5600" dirty="0"/>
              <a:t>  </a:t>
            </a:r>
            <a:r>
              <a:rPr lang="nl-BE" sz="5600" dirty="0" err="1"/>
              <a:t>mit</a:t>
            </a:r>
            <a:r>
              <a:rPr lang="nl-BE" sz="5600" dirty="0"/>
              <a:t> </a:t>
            </a:r>
            <a:r>
              <a:rPr lang="nl-BE" sz="5600" dirty="0" err="1"/>
              <a:t>Rathern</a:t>
            </a:r>
            <a:r>
              <a:rPr lang="nl-BE" sz="5600" dirty="0"/>
              <a:t> De </a:t>
            </a:r>
            <a:r>
              <a:rPr lang="nl-BE" sz="5600" dirty="0" err="1"/>
              <a:t>Nijn</a:t>
            </a:r>
            <a:r>
              <a:rPr lang="nl-BE" sz="5600" dirty="0"/>
              <a:t> </a:t>
            </a:r>
            <a:r>
              <a:rPr lang="nl-BE" sz="5600" dirty="0" err="1"/>
              <a:t>und</a:t>
            </a:r>
            <a:r>
              <a:rPr lang="nl-BE" sz="5600" dirty="0"/>
              <a:t> </a:t>
            </a:r>
            <a:r>
              <a:rPr lang="nl-BE" sz="5600" dirty="0" err="1"/>
              <a:t>eine</a:t>
            </a:r>
            <a:r>
              <a:rPr lang="nl-BE" sz="5600" dirty="0"/>
              <a:t> </a:t>
            </a:r>
            <a:r>
              <a:rPr lang="nl-BE" sz="5600" dirty="0" err="1"/>
              <a:t>publike</a:t>
            </a:r>
            <a:r>
              <a:rPr lang="nl-BE" sz="5600" dirty="0"/>
              <a:t> </a:t>
            </a:r>
            <a:r>
              <a:rPr lang="nl-BE" sz="5600" dirty="0" err="1"/>
              <a:t>politische</a:t>
            </a:r>
            <a:r>
              <a:rPr lang="nl-BE" sz="5600" dirty="0"/>
              <a:t> </a:t>
            </a:r>
            <a:r>
              <a:rPr lang="nl-BE" sz="5600" dirty="0" err="1"/>
              <a:t>Debatte</a:t>
            </a:r>
            <a:r>
              <a:rPr lang="nl-BE" sz="5600" dirty="0"/>
              <a:t> in der </a:t>
            </a:r>
            <a:r>
              <a:rPr lang="nl-BE" sz="5600" dirty="0" err="1"/>
              <a:t>Hochschule</a:t>
            </a:r>
            <a:r>
              <a:rPr lang="nl-BE" sz="5600" dirty="0"/>
              <a:t> </a:t>
            </a:r>
            <a:r>
              <a:rPr lang="nl-BE" sz="5600" dirty="0" err="1"/>
              <a:t>mit</a:t>
            </a:r>
            <a:r>
              <a:rPr lang="nl-BE" sz="5600" dirty="0"/>
              <a:t> </a:t>
            </a:r>
            <a:r>
              <a:rPr lang="nl-BE" sz="5600" dirty="0" err="1"/>
              <a:t>u.m</a:t>
            </a:r>
            <a:r>
              <a:rPr lang="nl-BE" sz="5600" dirty="0"/>
              <a:t>. Manu Claeys </a:t>
            </a:r>
            <a:r>
              <a:rPr lang="nl-BE" sz="5600" dirty="0" err="1"/>
              <a:t>Vorsitzende</a:t>
            </a:r>
            <a:r>
              <a:rPr lang="nl-BE" sz="5600" dirty="0"/>
              <a:t> des </a:t>
            </a:r>
            <a:r>
              <a:rPr lang="nl-BE" sz="5600" dirty="0" err="1"/>
              <a:t>Antwerpener</a:t>
            </a:r>
            <a:r>
              <a:rPr lang="nl-BE" sz="5600" dirty="0"/>
              <a:t> Burgerplatforms.</a:t>
            </a:r>
          </a:p>
          <a:p>
            <a:endParaRPr lang="nl-BE" sz="5600" dirty="0"/>
          </a:p>
          <a:p>
            <a:r>
              <a:rPr lang="nl-BE" sz="5600" dirty="0"/>
              <a:t>14.10.2018: </a:t>
            </a:r>
            <a:r>
              <a:rPr lang="nl-BE" sz="5600" dirty="0" err="1"/>
              <a:t>Kommunalwahl</a:t>
            </a:r>
            <a:r>
              <a:rPr lang="nl-BE" sz="5600" dirty="0"/>
              <a:t> in </a:t>
            </a:r>
            <a:r>
              <a:rPr lang="nl-BE" sz="5600" dirty="0" err="1"/>
              <a:t>Belgien</a:t>
            </a:r>
            <a:endParaRPr lang="nl-BE" sz="5600" dirty="0"/>
          </a:p>
          <a:p>
            <a:endParaRPr lang="nl-BE" sz="5600" dirty="0"/>
          </a:p>
          <a:p>
            <a:r>
              <a:rPr lang="nl-BE" sz="5600" dirty="0"/>
              <a:t>12.03.19: NEOS-workshop in Bonheiden </a:t>
            </a:r>
            <a:r>
              <a:rPr lang="nl-BE" sz="5600" dirty="0" err="1"/>
              <a:t>über</a:t>
            </a:r>
            <a:r>
              <a:rPr lang="nl-BE" sz="5600" dirty="0"/>
              <a:t> die </a:t>
            </a:r>
            <a:r>
              <a:rPr lang="nl-BE" sz="5600" dirty="0" err="1"/>
              <a:t>Europäischen</a:t>
            </a:r>
            <a:r>
              <a:rPr lang="nl-BE" sz="5600" dirty="0"/>
              <a:t> </a:t>
            </a:r>
            <a:r>
              <a:rPr lang="nl-BE" sz="5600" dirty="0" err="1"/>
              <a:t>Prioritäten</a:t>
            </a:r>
            <a:r>
              <a:rPr lang="nl-BE" sz="5600" dirty="0"/>
              <a:t> (</a:t>
            </a:r>
            <a:r>
              <a:rPr lang="nl-BE" sz="5600" dirty="0" err="1"/>
              <a:t>Brexit</a:t>
            </a:r>
            <a:r>
              <a:rPr lang="nl-BE" sz="5600" dirty="0"/>
              <a:t>, </a:t>
            </a:r>
            <a:r>
              <a:rPr lang="nl-BE" sz="5600" dirty="0" err="1"/>
              <a:t>Klimawandel</a:t>
            </a:r>
            <a:r>
              <a:rPr lang="nl-BE" sz="5600" dirty="0"/>
              <a:t>, Migration, …)</a:t>
            </a:r>
          </a:p>
          <a:p>
            <a:endParaRPr lang="nl-BE" sz="5600" dirty="0"/>
          </a:p>
          <a:p>
            <a:r>
              <a:rPr lang="nl-BE" sz="5600" dirty="0"/>
              <a:t>18-19.03.2019: WAHL-Meeting in Pleven, </a:t>
            </a:r>
            <a:r>
              <a:rPr lang="nl-BE" sz="5600" dirty="0" err="1"/>
              <a:t>Bulgarien</a:t>
            </a:r>
            <a:r>
              <a:rPr lang="nl-BE" sz="5600" dirty="0"/>
              <a:t> </a:t>
            </a:r>
            <a:r>
              <a:rPr lang="nl-BE" sz="5600" dirty="0" err="1"/>
              <a:t>mit</a:t>
            </a:r>
            <a:r>
              <a:rPr lang="nl-BE" sz="5600" dirty="0"/>
              <a:t> </a:t>
            </a:r>
            <a:r>
              <a:rPr lang="nl-BE" sz="5600" dirty="0" err="1"/>
              <a:t>u.m</a:t>
            </a:r>
            <a:r>
              <a:rPr lang="nl-BE" sz="5600" dirty="0"/>
              <a:t>. </a:t>
            </a:r>
            <a:r>
              <a:rPr lang="nl-BE" sz="5600" dirty="0" err="1"/>
              <a:t>eine</a:t>
            </a:r>
            <a:r>
              <a:rPr lang="nl-BE" sz="5600" dirty="0"/>
              <a:t> </a:t>
            </a:r>
            <a:r>
              <a:rPr lang="nl-BE" sz="5600" dirty="0" err="1"/>
              <a:t>öffentliche</a:t>
            </a:r>
            <a:r>
              <a:rPr lang="nl-BE" sz="5600" dirty="0"/>
              <a:t> </a:t>
            </a:r>
            <a:r>
              <a:rPr lang="nl-BE" sz="5600" dirty="0" err="1"/>
              <a:t>Debatte</a:t>
            </a:r>
            <a:r>
              <a:rPr lang="nl-BE" sz="5600" dirty="0"/>
              <a:t> </a:t>
            </a:r>
            <a:r>
              <a:rPr lang="nl-BE" sz="5600" dirty="0" err="1"/>
              <a:t>über</a:t>
            </a:r>
            <a:r>
              <a:rPr lang="nl-BE" sz="5600" dirty="0"/>
              <a:t> </a:t>
            </a:r>
            <a:r>
              <a:rPr lang="nl-BE" sz="5600" dirty="0" err="1"/>
              <a:t>Bürgerbeteiligung</a:t>
            </a:r>
            <a:endParaRPr lang="nl-BE" sz="5600" dirty="0"/>
          </a:p>
          <a:p>
            <a:r>
              <a:rPr lang="nl-BE" sz="5600" dirty="0"/>
              <a:t>23.03.2019: </a:t>
            </a:r>
            <a:r>
              <a:rPr lang="nl-BE" sz="5600" dirty="0" err="1"/>
              <a:t>Stassenbefragung</a:t>
            </a:r>
            <a:r>
              <a:rPr lang="nl-BE" sz="5600" dirty="0"/>
              <a:t> in Mechelen </a:t>
            </a:r>
            <a:r>
              <a:rPr lang="nl-BE" sz="5600" dirty="0" err="1"/>
              <a:t>mit</a:t>
            </a:r>
            <a:r>
              <a:rPr lang="nl-BE" sz="5600" dirty="0"/>
              <a:t> </a:t>
            </a:r>
            <a:r>
              <a:rPr lang="nl-BE" sz="5600" dirty="0" err="1"/>
              <a:t>freiwilligen</a:t>
            </a:r>
            <a:r>
              <a:rPr lang="nl-BE" sz="5600" dirty="0"/>
              <a:t> </a:t>
            </a:r>
            <a:r>
              <a:rPr lang="nl-BE" sz="5600" dirty="0" err="1"/>
              <a:t>über</a:t>
            </a:r>
            <a:r>
              <a:rPr lang="nl-BE" sz="5600" dirty="0"/>
              <a:t> die </a:t>
            </a:r>
            <a:r>
              <a:rPr lang="nl-BE" sz="5600" dirty="0" err="1"/>
              <a:t>kommenden</a:t>
            </a:r>
            <a:r>
              <a:rPr lang="nl-BE" sz="5600" dirty="0"/>
              <a:t> EU-</a:t>
            </a:r>
            <a:r>
              <a:rPr lang="nl-BE" sz="5600" dirty="0" err="1"/>
              <a:t>Wahl</a:t>
            </a:r>
            <a:r>
              <a:rPr lang="nl-BE" sz="5600" dirty="0"/>
              <a:t>.</a:t>
            </a:r>
            <a:endParaRPr lang="de-DE" sz="5600" dirty="0"/>
          </a:p>
          <a:p>
            <a:r>
              <a:rPr lang="de-DE" sz="5600" dirty="0"/>
              <a:t>26.04.2019: Teilnahme an einer interaktiven Wahldebatte im Brüsseler Theater mit unter anderem Vertretern der großen politischen Parteien.</a:t>
            </a:r>
          </a:p>
          <a:p>
            <a:endParaRPr lang="de-DE" sz="5600" dirty="0"/>
          </a:p>
          <a:p>
            <a:r>
              <a:rPr lang="de-DE" sz="5600" dirty="0"/>
              <a:t>Aktuelle Situation zum Thema Wahl: </a:t>
            </a:r>
          </a:p>
          <a:p>
            <a:endParaRPr lang="de-DE" sz="5600" dirty="0"/>
          </a:p>
          <a:p>
            <a:r>
              <a:rPr lang="de-DE" sz="5600" dirty="0"/>
              <a:t>   1. Nach den Kommunalwahlen: vom 18. Oktober 18, die Resultate</a:t>
            </a:r>
          </a:p>
          <a:p>
            <a:endParaRPr lang="de-DE" sz="5600" dirty="0"/>
          </a:p>
          <a:p>
            <a:endParaRPr lang="de-DE" sz="5600" dirty="0"/>
          </a:p>
          <a:p>
            <a:r>
              <a:rPr lang="de-DE" sz="5600" dirty="0"/>
              <a:t>   2. Ausblick auf die Wahlen (Föderal, Regional, EU) im Mai 2019</a:t>
            </a:r>
            <a:r>
              <a:rPr lang="nl-BE" sz="5600" dirty="0"/>
              <a:t>.</a:t>
            </a:r>
          </a:p>
          <a:p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2C76C7-0D22-463D-8099-4F15CAB8B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6CB283-91C9-49C0-9532-D6562735C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B2209FF-5F8D-497C-9BBA-FF6BDC498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00245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Mechelen, 14.09.2018: das </a:t>
            </a:r>
            <a:r>
              <a:rPr lang="nl-BE" dirty="0" err="1"/>
              <a:t>Resultat</a:t>
            </a:r>
            <a:r>
              <a:rPr lang="nl-BE" dirty="0"/>
              <a:t> der </a:t>
            </a:r>
            <a:r>
              <a:rPr lang="nl-BE" dirty="0" err="1"/>
              <a:t>Gemeinderatswahl</a:t>
            </a:r>
            <a:endParaRPr lang="nl-BE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599018" cy="333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B8D962B-6DB6-43FC-A631-569548C0D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167C65-C61E-478E-8B18-FC5B61860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6F4A241-A8DF-4810-B6E5-5789726D0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6144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Die traditionellen Zentrumsparteien verlieren: Warum?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Wahlen sind notwendig, sie sind leicht zugänglich, jeder kann teilnehmen, es ist der beste Weg, von der alten zu einer neuen Machtmannschaft zu gelangen....</a:t>
            </a:r>
          </a:p>
          <a:p>
            <a:r>
              <a:rPr lang="de-DE" dirty="0"/>
              <a:t>Aber es sind "nur" Wahlen: Danach müssen die an die Macht kommenden Parteien tatsächlich regierungsfähig sein, und sie tun dies am besten, indem sie die Bürger viel stärker in diese Politik einbeziehen! </a:t>
            </a:r>
          </a:p>
          <a:p>
            <a:r>
              <a:rPr lang="de-DE" dirty="0"/>
              <a:t>Wer gewählt wird, muss die Teilnahme an der Politik wirklich fördern: durch Partizipationsmomente, Offenheit der Regierung, Befragungen, usw.</a:t>
            </a:r>
          </a:p>
          <a:p>
            <a:r>
              <a:rPr lang="de-DE" dirty="0"/>
              <a:t> denn "Demokratie ist viel mehr als nur die Wahlurne!!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BE7537-2184-4486-A51F-DFDCEA73D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A584BE-B40D-4B87-94BA-70ED315E7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9824E0-DFED-4592-8300-71EC94A2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68109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26128" y="1556792"/>
            <a:ext cx="4040188" cy="805408"/>
          </a:xfrm>
        </p:spPr>
        <p:txBody>
          <a:bodyPr>
            <a:normAutofit fontScale="77500" lnSpcReduction="20000"/>
          </a:bodyPr>
          <a:lstStyle/>
          <a:p>
            <a:endParaRPr lang="de-DE" b="0" dirty="0"/>
          </a:p>
          <a:p>
            <a:r>
              <a:rPr lang="nl-BE" dirty="0" err="1"/>
              <a:t>Sollte</a:t>
            </a:r>
            <a:r>
              <a:rPr lang="nl-BE" dirty="0"/>
              <a:t> die </a:t>
            </a:r>
            <a:r>
              <a:rPr lang="nl-BE" dirty="0" err="1"/>
              <a:t>Wahlpflicht</a:t>
            </a:r>
            <a:r>
              <a:rPr lang="nl-BE" dirty="0"/>
              <a:t> </a:t>
            </a:r>
            <a:r>
              <a:rPr lang="nl-BE" dirty="0" err="1"/>
              <a:t>behalten</a:t>
            </a:r>
            <a:r>
              <a:rPr lang="nl-BE" dirty="0"/>
              <a:t> </a:t>
            </a:r>
            <a:r>
              <a:rPr lang="nl-BE" dirty="0" err="1"/>
              <a:t>bleiben</a:t>
            </a:r>
            <a:r>
              <a:rPr lang="nl-BE" dirty="0"/>
              <a:t>?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b="0" dirty="0"/>
              <a:t>Gibt es 2019 flämische, föderale und europäische Wahlen?</a:t>
            </a:r>
            <a:endParaRPr lang="nl-BE" dirty="0"/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198863901"/>
              </p:ext>
            </p:extLst>
          </p:nvPr>
        </p:nvGraphicFramePr>
        <p:xfrm>
          <a:off x="301625" y="2471738"/>
          <a:ext cx="4041775" cy="381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ijdelijke aanduiding voor inhoud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29293260"/>
              </p:ext>
            </p:extLst>
          </p:nvPr>
        </p:nvGraphicFramePr>
        <p:xfrm>
          <a:off x="4800600" y="2471738"/>
          <a:ext cx="4038600" cy="3821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Aktuelle Umfrage unter 50 durchschnittlichen Wählern</a:t>
            </a:r>
            <a:endParaRPr lang="nl-BE" sz="22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B3A420D-D404-453A-9161-879D59931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A32F217-683C-4DC9-A9AA-F6308EF15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AED09EF-DF1A-4F1A-842B-496FA9DCC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16034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de-DE" sz="2700" dirty="0"/>
              <a:t>Gespräche und Umfragen unter </a:t>
            </a:r>
            <a:r>
              <a:rPr lang="de-DE" sz="2700"/>
              <a:t>266 Bürgern</a:t>
            </a:r>
            <a:br>
              <a:rPr lang="de-DE" dirty="0"/>
            </a:br>
            <a:endParaRPr lang="nl-BE" dirty="0"/>
          </a:p>
        </p:txBody>
      </p:sp>
      <p:graphicFrame>
        <p:nvGraphicFramePr>
          <p:cNvPr id="8" name="Tijdelijke aanduiding voor inhoud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82447039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ijdelijke aanduiding voor inhoud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8173261"/>
              </p:ext>
            </p:extLst>
          </p:nvPr>
        </p:nvGraphicFramePr>
        <p:xfrm flipV="1">
          <a:off x="4800600" y="6292849"/>
          <a:ext cx="1427584" cy="4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74F98E2-659A-46BA-81B4-333F1DF91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71A669-1B52-440E-8043-96ABF66D2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28834D8-D560-48EB-AE07-A63F20C67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7441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Autofit/>
          </a:bodyPr>
          <a:lstStyle/>
          <a:p>
            <a:r>
              <a:rPr lang="de-DE" sz="2800" dirty="0"/>
              <a:t>Welche Wünsche möchten Sie einem neuen Mitglied des Europäischen Parlaments übermitteln?</a:t>
            </a:r>
            <a:endParaRPr lang="nl-BE" sz="28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>
            <a:noAutofit/>
          </a:bodyPr>
          <a:lstStyle/>
          <a:p>
            <a:r>
              <a:rPr lang="de-DE" sz="1800" dirty="0"/>
              <a:t>Ich möchte, dass Sie sich zu einer soliden Bildungs- und </a:t>
            </a:r>
            <a:r>
              <a:rPr lang="de-DE" sz="1800" u="sng" dirty="0"/>
              <a:t>Beschäftigungspolitik</a:t>
            </a:r>
            <a:r>
              <a:rPr lang="de-DE" sz="1800" dirty="0"/>
              <a:t> in der gesamten EU verpflichten.</a:t>
            </a:r>
          </a:p>
          <a:p>
            <a:r>
              <a:rPr lang="de-DE" sz="1800" dirty="0"/>
              <a:t>Du musst helfen, </a:t>
            </a:r>
            <a:r>
              <a:rPr lang="de-DE" sz="1800" u="sng" dirty="0"/>
              <a:t>das Migrationsproblem </a:t>
            </a:r>
            <a:r>
              <a:rPr lang="de-DE" sz="1800" dirty="0"/>
              <a:t>menschlich und gut zu lösen.</a:t>
            </a:r>
          </a:p>
          <a:p>
            <a:r>
              <a:rPr lang="de-DE" sz="1800" dirty="0"/>
              <a:t>Ich möchte, dass Sie dazu beitragen, ein Gleichgewicht zwischen </a:t>
            </a:r>
            <a:r>
              <a:rPr lang="de-DE" sz="1800" u="sng" dirty="0"/>
              <a:t>Wirtschaft und Umwelt </a:t>
            </a:r>
            <a:r>
              <a:rPr lang="de-DE" sz="1800" dirty="0"/>
              <a:t>herzustellen.</a:t>
            </a:r>
          </a:p>
          <a:p>
            <a:r>
              <a:rPr lang="de-DE" sz="1800" dirty="0"/>
              <a:t>Tragen Sie dazu bei, fundierte Entscheidungen zum Nutzen aller EU-Bürger zu treffen.</a:t>
            </a:r>
          </a:p>
          <a:p>
            <a:r>
              <a:rPr lang="de-DE" sz="1800" dirty="0"/>
              <a:t>Beitrag zur Verbesserung der </a:t>
            </a:r>
            <a:r>
              <a:rPr lang="de-DE" sz="1800" u="sng" dirty="0"/>
              <a:t>Kommunikation von der Politik zum Bürger.</a:t>
            </a:r>
          </a:p>
          <a:p>
            <a:r>
              <a:rPr lang="de-DE" sz="1800" dirty="0"/>
              <a:t>Ich möchte, dass Sie sich verpflichten, europäische Maßnahmen für mehr </a:t>
            </a:r>
            <a:r>
              <a:rPr lang="de-DE" sz="1800" u="sng" dirty="0"/>
              <a:t>grüne Energie </a:t>
            </a:r>
            <a:r>
              <a:rPr lang="de-DE" sz="1800" dirty="0"/>
              <a:t> zu unterstützen.</a:t>
            </a:r>
          </a:p>
          <a:p>
            <a:pPr marL="114300" indent="0">
              <a:buNone/>
            </a:pPr>
            <a:r>
              <a:rPr lang="de-DE" sz="1800" dirty="0"/>
              <a:t> ° Engagieren Sie sich für die Bedürfnisse Ihres Landes und denken Sie     </a:t>
            </a:r>
          </a:p>
          <a:p>
            <a:pPr marL="114300" indent="0">
              <a:buNone/>
            </a:pPr>
            <a:r>
              <a:rPr lang="de-DE" sz="1800" dirty="0"/>
              <a:t>    über </a:t>
            </a:r>
            <a:r>
              <a:rPr lang="de-DE" sz="1800" u="sng" dirty="0"/>
              <a:t>die Region </a:t>
            </a:r>
            <a:r>
              <a:rPr lang="de-DE" sz="1800" dirty="0"/>
              <a:t>nach, die Sie vertreten.</a:t>
            </a:r>
          </a:p>
          <a:p>
            <a:r>
              <a:rPr lang="de-DE" sz="1800" dirty="0"/>
              <a:t>Sprich mit deinen Leuten und stelle sicher, dass sie dich weiterhin </a:t>
            </a:r>
            <a:r>
              <a:rPr lang="de-DE" sz="1800" u="sng" dirty="0"/>
              <a:t>erreichen können</a:t>
            </a:r>
            <a:r>
              <a:rPr lang="de-DE" sz="1800" dirty="0"/>
              <a:t>.</a:t>
            </a:r>
          </a:p>
          <a:p>
            <a:r>
              <a:rPr lang="de-DE" sz="1800" dirty="0"/>
              <a:t>Ich wünsche dir Mut und Ehrlichkeit.</a:t>
            </a:r>
          </a:p>
          <a:p>
            <a:endParaRPr lang="de-DE" sz="1400" dirty="0"/>
          </a:p>
          <a:p>
            <a:r>
              <a:rPr lang="de-DE" sz="1400" dirty="0"/>
              <a:t>.</a:t>
            </a:r>
            <a:endParaRPr lang="nl-BE" sz="1400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83040ED-CEC4-4610-964B-1FA0EF17D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/>
              <a:t>20-21/05/2019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66E393-4A0E-4855-B54A-95C79FF3E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BE"/>
              <a:t>WAHL-Projekt - Kifissia 20.05.2019 -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628EC74-D6DB-4869-8A45-BB412866A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573B-982C-4C15-83E1-3CF2B283F961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850579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ker">
  <a:themeElements>
    <a:clrScheme name="Apotheker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ker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ker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425</TotalTime>
  <Words>893</Words>
  <Application>Microsoft Office PowerPoint</Application>
  <PresentationFormat>Diavoorstelling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Apotheker</vt:lpstr>
      <vt:lpstr>Sonntag 26 mai: WAHL in Belgien</vt:lpstr>
      <vt:lpstr>ein kleines komplexes Land mit… Wahlverpflichtung</vt:lpstr>
      <vt:lpstr>Ein kleinER Staat in deR EU</vt:lpstr>
      <vt:lpstr>DurchgefÜhrte AktivitÄten unseres Forums</vt:lpstr>
      <vt:lpstr>Mechelen, 14.09.2018: das Resultat der Gemeinderatswahl</vt:lpstr>
      <vt:lpstr>Die traditionellen Zentrumsparteien verlieren: Warum?</vt:lpstr>
      <vt:lpstr>Aktuelle Umfrage unter 50 durchschnittlichen Wählern</vt:lpstr>
      <vt:lpstr> Gespräche und Umfragen unter 266 Bürgern </vt:lpstr>
      <vt:lpstr>Welche Wünsche möchten Sie einem neuen Mitglied des Europäischen Parlaments übermitteln?</vt:lpstr>
      <vt:lpstr>Ein sehr ernstes Problem: Luftverschmutzung</vt:lpstr>
      <vt:lpstr>Die Politiker legen die Messlatte nicht hoch genug.</vt:lpstr>
      <vt:lpstr>Es gibt einen Unterschied in den Generationen, alt gegen jung.....</vt:lpstr>
      <vt:lpstr>Die Aufgabe?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Sonntag 26 mai: WAHL in Belgien</dc:title>
  <dc:creator>geens</dc:creator>
  <cp:lastModifiedBy>Jan Geens</cp:lastModifiedBy>
  <cp:revision>30</cp:revision>
  <dcterms:created xsi:type="dcterms:W3CDTF">2019-05-12T09:00:14Z</dcterms:created>
  <dcterms:modified xsi:type="dcterms:W3CDTF">2019-09-13T12:42:04Z</dcterms:modified>
</cp:coreProperties>
</file>